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82" r:id="rId3"/>
    <p:sldId id="311" r:id="rId4"/>
    <p:sldId id="312" r:id="rId5"/>
    <p:sldId id="287" r:id="rId6"/>
    <p:sldId id="313" r:id="rId7"/>
    <p:sldId id="324" r:id="rId8"/>
    <p:sldId id="32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43"/>
  </p:normalViewPr>
  <p:slideViewPr>
    <p:cSldViewPr snapToGrid="0" snapToObjects="1">
      <p:cViewPr varScale="1">
        <p:scale>
          <a:sx n="121" d="100"/>
          <a:sy n="121" d="100"/>
        </p:scale>
        <p:origin x="20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28FC-F334-414B-87A1-F083969EE8E1}" type="datetimeFigureOut">
              <a:rPr lang="en-US" smtClean="0"/>
              <a:t>7/24/19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6857-5A0F-3D42-BB04-4C10224AF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91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28FC-F334-414B-87A1-F083969EE8E1}" type="datetimeFigureOut">
              <a:rPr lang="en-US" smtClean="0"/>
              <a:t>7/24/19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6857-5A0F-3D42-BB04-4C10224AF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43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28FC-F334-414B-87A1-F083969EE8E1}" type="datetimeFigureOut">
              <a:rPr lang="en-US" smtClean="0"/>
              <a:t>7/24/19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6857-5A0F-3D42-BB04-4C10224AF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06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28FC-F334-414B-87A1-F083969EE8E1}" type="datetimeFigureOut">
              <a:rPr lang="en-US" smtClean="0"/>
              <a:t>7/24/19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6857-5A0F-3D42-BB04-4C10224AF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68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28FC-F334-414B-87A1-F083969EE8E1}" type="datetimeFigureOut">
              <a:rPr lang="en-US" smtClean="0"/>
              <a:t>7/24/19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6857-5A0F-3D42-BB04-4C10224AF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49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28FC-F334-414B-87A1-F083969EE8E1}" type="datetimeFigureOut">
              <a:rPr lang="en-US" smtClean="0"/>
              <a:t>7/24/19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6857-5A0F-3D42-BB04-4C10224AF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28FC-F334-414B-87A1-F083969EE8E1}" type="datetimeFigureOut">
              <a:rPr lang="en-US" smtClean="0"/>
              <a:t>7/24/19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6857-5A0F-3D42-BB04-4C10224AF00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634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28FC-F334-414B-87A1-F083969EE8E1}" type="datetimeFigureOut">
              <a:rPr lang="en-US" smtClean="0"/>
              <a:t>7/24/19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6857-5A0F-3D42-BB04-4C10224AF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28FC-F334-414B-87A1-F083969EE8E1}" type="datetimeFigureOut">
              <a:rPr lang="en-US" smtClean="0"/>
              <a:t>7/24/19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6857-5A0F-3D42-BB04-4C10224AF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8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28FC-F334-414B-87A1-F083969EE8E1}" type="datetimeFigureOut">
              <a:rPr lang="en-US" smtClean="0"/>
              <a:t>7/24/19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6857-5A0F-3D42-BB04-4C10224AF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88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82928FC-F334-414B-87A1-F083969EE8E1}" type="datetimeFigureOut">
              <a:rPr lang="en-US" smtClean="0"/>
              <a:t>7/24/19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6857-5A0F-3D42-BB04-4C10224AF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4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82928FC-F334-414B-87A1-F083969EE8E1}" type="datetimeFigureOut">
              <a:rPr lang="en-US" smtClean="0"/>
              <a:t>7/24/19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0166857-5A0F-3D42-BB04-4C10224AF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1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4F7BF-6E25-C94C-996D-6772ADEF9B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Radical Open Access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B92890-ED70-2F40-A65F-3164F15CE8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ACSI 2019</a:t>
            </a:r>
          </a:p>
          <a:p>
            <a:r>
              <a:rPr lang="en-US" dirty="0" err="1"/>
              <a:t>Janneke</a:t>
            </a:r>
            <a:r>
              <a:rPr lang="en-US" dirty="0"/>
              <a:t> </a:t>
            </a:r>
            <a:r>
              <a:rPr lang="en-US" dirty="0" err="1"/>
              <a:t>Adema</a:t>
            </a:r>
            <a:endParaRPr lang="en-US" dirty="0"/>
          </a:p>
          <a:p>
            <a:r>
              <a:rPr lang="en-US" dirty="0"/>
              <a:t>Coventry University</a:t>
            </a:r>
          </a:p>
        </p:txBody>
      </p:sp>
    </p:spTree>
    <p:extLst>
      <p:ext uri="{BB962C8B-B14F-4D97-AF65-F5344CB8AC3E}">
        <p14:creationId xmlns:p14="http://schemas.microsoft.com/office/powerpoint/2010/main" val="950707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062" y="2438850"/>
            <a:ext cx="6894786" cy="414062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28600" indent="-228600">
              <a:spcBef>
                <a:spcPts val="1000"/>
              </a:spcBef>
              <a:buChar char="•"/>
            </a:pPr>
            <a:r>
              <a:rPr lang="en-US" sz="2700" dirty="0">
                <a:cs typeface="Calibri Light"/>
              </a:rPr>
              <a:t>Repositioning Open Access</a:t>
            </a:r>
          </a:p>
          <a:p>
            <a:pPr marL="228600" indent="-228600">
              <a:spcBef>
                <a:spcPts val="1000"/>
              </a:spcBef>
              <a:buChar char="•"/>
            </a:pPr>
            <a:r>
              <a:rPr lang="en-US" sz="2700" dirty="0">
                <a:cs typeface="Calibri Light"/>
              </a:rPr>
              <a:t>Critiques of the Status Quo/Reimagining Scholarship</a:t>
            </a:r>
          </a:p>
          <a:p>
            <a:pPr marL="228600" indent="-228600">
              <a:spcBef>
                <a:spcPts val="1000"/>
              </a:spcBef>
              <a:buChar char="•"/>
            </a:pPr>
            <a:r>
              <a:rPr lang="en-US" sz="2700" dirty="0">
                <a:cs typeface="Calibri Light"/>
              </a:rPr>
              <a:t>Experimentation</a:t>
            </a:r>
          </a:p>
          <a:p>
            <a:pPr marL="228600" indent="-228600">
              <a:spcBef>
                <a:spcPts val="1000"/>
              </a:spcBef>
              <a:buChar char="•"/>
            </a:pPr>
            <a:r>
              <a:rPr lang="en-US" sz="2700" dirty="0">
                <a:cs typeface="Calibri Light"/>
              </a:rPr>
              <a:t>New and underserved cultures of knowledge</a:t>
            </a:r>
          </a:p>
          <a:p>
            <a:pPr marL="228600" indent="-228600">
              <a:spcBef>
                <a:spcPts val="1000"/>
              </a:spcBef>
              <a:buChar char="•"/>
            </a:pPr>
            <a:r>
              <a:rPr lang="en-US" sz="2700" dirty="0">
                <a:cs typeface="Calibri Light"/>
              </a:rPr>
              <a:t>Ethics of Care</a:t>
            </a:r>
            <a:endParaRPr lang="en-US" sz="27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474" y="368196"/>
            <a:ext cx="3175000" cy="317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062" y="774596"/>
            <a:ext cx="6894786" cy="11811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25470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068" y="1367734"/>
            <a:ext cx="4956175" cy="515778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206" y="431057"/>
            <a:ext cx="3107267" cy="552535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943068" y="365125"/>
            <a:ext cx="618467" cy="618467"/>
          </a:xfrm>
          <a:prstGeom prst="rect">
            <a:avLst/>
          </a:prstGeom>
        </p:spPr>
      </p:pic>
      <p:pic>
        <p:nvPicPr>
          <p:cNvPr id="3" name="Picture 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F8EC9398-E3E8-4750-BA7C-41824024F9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367734"/>
            <a:ext cx="5354781" cy="5133914"/>
          </a:xfrm>
          <a:prstGeom prst="rect">
            <a:avLst/>
          </a:prstGeom>
        </p:spPr>
      </p:pic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AFBA489E-6CCA-471F-BBF7-47E1F5BCF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09600" y="398424"/>
            <a:ext cx="618467" cy="6184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3D785C-58B9-46C6-BD43-0C26ACDC4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369" y="464356"/>
            <a:ext cx="3107267" cy="55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47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10" y="365125"/>
            <a:ext cx="4922838" cy="612616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655" y="369888"/>
            <a:ext cx="5030787" cy="6121400"/>
          </a:xfrm>
        </p:spPr>
      </p:pic>
    </p:spTree>
    <p:extLst>
      <p:ext uri="{BB962C8B-B14F-4D97-AF65-F5344CB8AC3E}">
        <p14:creationId xmlns:p14="http://schemas.microsoft.com/office/powerpoint/2010/main" val="851271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963877"/>
            <a:ext cx="3691759" cy="493024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Scaling Small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5509617"/>
          </a:xfrm>
        </p:spPr>
        <p:txBody>
          <a:bodyPr anchor="ctr">
            <a:normAutofit/>
          </a:bodyPr>
          <a:lstStyle/>
          <a:p>
            <a:r>
              <a:rPr lang="en-US" sz="2200" dirty="0">
                <a:latin typeface="+mj-lt"/>
              </a:rPr>
              <a:t>Scaling through horizontal and vertical collaborations</a:t>
            </a:r>
          </a:p>
          <a:p>
            <a:r>
              <a:rPr lang="en-US" sz="2200" dirty="0">
                <a:latin typeface="+mj-lt"/>
              </a:rPr>
              <a:t>Working to capacity: 50 books (punctum), 30 (LSP/OBP), 5 (OHP/Mattering)</a:t>
            </a:r>
          </a:p>
          <a:p>
            <a:r>
              <a:rPr lang="en-US" sz="2200" dirty="0">
                <a:latin typeface="+mj-lt"/>
              </a:rPr>
              <a:t>Transparency and openness about funding models and costs</a:t>
            </a:r>
          </a:p>
          <a:p>
            <a:r>
              <a:rPr lang="en-US" sz="2200" dirty="0">
                <a:latin typeface="+mj-lt"/>
              </a:rPr>
              <a:t>Bringing down BPCs or fee-waivers</a:t>
            </a:r>
          </a:p>
          <a:p>
            <a:r>
              <a:rPr lang="en-US" sz="2200" dirty="0">
                <a:latin typeface="+mj-lt"/>
              </a:rPr>
              <a:t>Open source software, platforms and tools</a:t>
            </a:r>
          </a:p>
          <a:p>
            <a:r>
              <a:rPr lang="en-US" sz="2200" dirty="0">
                <a:latin typeface="+mj-lt"/>
              </a:rPr>
              <a:t>Resources and skills sharing</a:t>
            </a:r>
          </a:p>
          <a:p>
            <a:r>
              <a:rPr lang="en-US" sz="2200" dirty="0">
                <a:latin typeface="+mj-lt"/>
              </a:rPr>
              <a:t>Experimenting with a variety of different models:</a:t>
            </a:r>
          </a:p>
          <a:p>
            <a:pPr lvl="1">
              <a:buFontTx/>
              <a:buChar char="-"/>
            </a:pPr>
            <a:r>
              <a:rPr lang="en-US" sz="2200" dirty="0">
                <a:latin typeface="+mj-lt"/>
              </a:rPr>
              <a:t>communal editing/publishing: Language Science Press and OHP</a:t>
            </a:r>
          </a:p>
          <a:p>
            <a:pPr lvl="1">
              <a:buFontTx/>
              <a:buChar char="-"/>
            </a:pPr>
            <a:r>
              <a:rPr lang="en-US" sz="2200" dirty="0">
                <a:latin typeface="+mj-lt"/>
              </a:rPr>
              <a:t>Crowd-sourcing/donations/consortia</a:t>
            </a:r>
          </a:p>
          <a:p>
            <a:pPr lvl="1">
              <a:buFontTx/>
              <a:buChar char="-"/>
            </a:pPr>
            <a:endParaRPr lang="en-US" sz="2200" dirty="0"/>
          </a:p>
          <a:p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4530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F21C3A-6732-BA48-94F2-32101842B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88" y="466834"/>
            <a:ext cx="11749525" cy="6100272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151BA0-447A-964C-A52C-944FAF5D342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5234152" y="4587038"/>
            <a:ext cx="5387318" cy="119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41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67EBF-1B1D-46F6-9ACB-DAC8B6972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267" y="802955"/>
            <a:ext cx="4632166" cy="4956714"/>
          </a:xfrm>
        </p:spPr>
        <p:txBody>
          <a:bodyPr>
            <a:normAutofit/>
          </a:bodyPr>
          <a:lstStyle/>
          <a:p>
            <a:endParaRPr lang="en-US" sz="1700" dirty="0">
              <a:ea typeface="+mj-lt"/>
              <a:cs typeface="+mj-lt"/>
            </a:endParaRP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19BDE9D4-3AA9-4C74-919C-6CEE0FE5F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965" y="935468"/>
            <a:ext cx="4333468" cy="4939815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Calibri Light"/>
                <a:cs typeface="Calibri Light"/>
              </a:rPr>
              <a:t>Dissemination and Discovery of OA Books</a:t>
            </a:r>
          </a:p>
          <a:p>
            <a:r>
              <a:rPr lang="en-US" sz="3200" dirty="0">
                <a:solidFill>
                  <a:srgbClr val="000000"/>
                </a:solidFill>
                <a:latin typeface="Calibri Light"/>
                <a:cs typeface="Calibri Light"/>
              </a:rPr>
              <a:t>Library Integration</a:t>
            </a:r>
          </a:p>
          <a:p>
            <a:r>
              <a:rPr lang="en-US" sz="3200" dirty="0">
                <a:solidFill>
                  <a:srgbClr val="000000"/>
                </a:solidFill>
                <a:latin typeface="Calibri Light"/>
                <a:cs typeface="Calibri Light"/>
              </a:rPr>
              <a:t>Collective Conference Presence and Book Stand</a:t>
            </a:r>
          </a:p>
          <a:p>
            <a:r>
              <a:rPr lang="en-US" sz="3200" dirty="0">
                <a:solidFill>
                  <a:srgbClr val="000000"/>
                </a:solidFill>
                <a:latin typeface="Calibri Light"/>
                <a:cs typeface="Calibri Light"/>
              </a:rPr>
              <a:t>Archiving Multimodal OA Monographs</a:t>
            </a:r>
            <a:br>
              <a:rPr lang="en-US" sz="3200" dirty="0">
                <a:solidFill>
                  <a:srgbClr val="000000"/>
                </a:solidFill>
                <a:latin typeface="Calibri Light"/>
                <a:cs typeface="Calibri Light"/>
              </a:rPr>
            </a:br>
            <a:endParaRPr lang="en-US" sz="2000" dirty="0">
              <a:cs typeface="Calibri"/>
            </a:endParaRPr>
          </a:p>
        </p:txBody>
      </p:sp>
      <p:pic>
        <p:nvPicPr>
          <p:cNvPr id="11" name="Picture 12" descr="A close up of a card&#10;&#10;Description generated with very high confidence">
            <a:extLst>
              <a:ext uri="{FF2B5EF4-FFF2-40B4-BE49-F238E27FC236}">
                <a16:creationId xmlns:a16="http://schemas.microsoft.com/office/drawing/2014/main" id="{E570B4ED-CCE2-4A09-B3D1-9FDB6D83E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t="7286" r="6" b="9278"/>
          <a:stretch/>
        </p:blipFill>
        <p:spPr>
          <a:xfrm>
            <a:off x="20" y="4310923"/>
            <a:ext cx="3083422" cy="2547077"/>
          </a:xfrm>
          <a:custGeom>
            <a:avLst/>
            <a:gdLst>
              <a:gd name="connsiteX0" fmla="*/ 1464476 w 3083442"/>
              <a:gd name="connsiteY0" fmla="*/ 0 h 2547077"/>
              <a:gd name="connsiteX1" fmla="*/ 3083442 w 3083442"/>
              <a:gd name="connsiteY1" fmla="*/ 1618966 h 2547077"/>
              <a:gd name="connsiteX2" fmla="*/ 2806948 w 3083442"/>
              <a:gd name="connsiteY2" fmla="*/ 2524145 h 2547077"/>
              <a:gd name="connsiteX3" fmla="*/ 2789800 w 3083442"/>
              <a:gd name="connsiteY3" fmla="*/ 2547077 h 2547077"/>
              <a:gd name="connsiteX4" fmla="*/ 139152 w 3083442"/>
              <a:gd name="connsiteY4" fmla="*/ 2547077 h 2547077"/>
              <a:gd name="connsiteX5" fmla="*/ 122004 w 3083442"/>
              <a:gd name="connsiteY5" fmla="*/ 2524145 h 2547077"/>
              <a:gd name="connsiteX6" fmla="*/ 40911 w 3083442"/>
              <a:gd name="connsiteY6" fmla="*/ 2390661 h 2547077"/>
              <a:gd name="connsiteX7" fmla="*/ 0 w 3083442"/>
              <a:gd name="connsiteY7" fmla="*/ 2305737 h 2547077"/>
              <a:gd name="connsiteX8" fmla="*/ 0 w 3083442"/>
              <a:gd name="connsiteY8" fmla="*/ 932195 h 2547077"/>
              <a:gd name="connsiteX9" fmla="*/ 40911 w 3083442"/>
              <a:gd name="connsiteY9" fmla="*/ 847271 h 2547077"/>
              <a:gd name="connsiteX10" fmla="*/ 1464476 w 3083442"/>
              <a:gd name="connsiteY10" fmla="*/ 0 h 254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FDDC5847-C40A-40CC-A79B-E47F0D748A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r="-5" b="-5"/>
          <a:stretch/>
        </p:blipFill>
        <p:spPr>
          <a:xfrm>
            <a:off x="3532736" y="2984162"/>
            <a:ext cx="2555402" cy="2555402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21" name="Picture 18">
            <a:extLst>
              <a:ext uri="{FF2B5EF4-FFF2-40B4-BE49-F238E27FC236}">
                <a16:creationId xmlns:a16="http://schemas.microsoft.com/office/drawing/2014/main" id="{EAE90A3F-AFD5-4D75-84FC-C14FBCB232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15640" r="2" b="2"/>
          <a:stretch/>
        </p:blipFill>
        <p:spPr>
          <a:xfrm>
            <a:off x="1" y="-1"/>
            <a:ext cx="3943111" cy="3318096"/>
          </a:xfrm>
          <a:custGeom>
            <a:avLst/>
            <a:gdLst>
              <a:gd name="connsiteX0" fmla="*/ 73119 w 3943111"/>
              <a:gd name="connsiteY0" fmla="*/ 0 h 3318096"/>
              <a:gd name="connsiteX1" fmla="*/ 3572026 w 3943111"/>
              <a:gd name="connsiteY1" fmla="*/ 0 h 3318096"/>
              <a:gd name="connsiteX2" fmla="*/ 3580957 w 3943111"/>
              <a:gd name="connsiteY2" fmla="*/ 11944 h 3318096"/>
              <a:gd name="connsiteX3" fmla="*/ 3943111 w 3943111"/>
              <a:gd name="connsiteY3" fmla="*/ 1197557 h 3318096"/>
              <a:gd name="connsiteX4" fmla="*/ 1822572 w 3943111"/>
              <a:gd name="connsiteY4" fmla="*/ 3318096 h 3318096"/>
              <a:gd name="connsiteX5" fmla="*/ 64188 w 3943111"/>
              <a:gd name="connsiteY5" fmla="*/ 2383171 h 3318096"/>
              <a:gd name="connsiteX6" fmla="*/ 0 w 3943111"/>
              <a:gd name="connsiteY6" fmla="*/ 2277515 h 3318096"/>
              <a:gd name="connsiteX7" fmla="*/ 0 w 3943111"/>
              <a:gd name="connsiteY7" fmla="*/ 117600 h 3318096"/>
              <a:gd name="connsiteX8" fmla="*/ 64188 w 3943111"/>
              <a:gd name="connsiteY8" fmla="*/ 11944 h 331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337403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9C0A4-5D1B-4037-8673-26CF3BD0992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371600"/>
            <a:ext cx="10515600" cy="48053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Calibri Light"/>
                <a:cs typeface="Calibri Light"/>
              </a:rPr>
              <a:t>ademaj@uni.coventry.ac.uk</a:t>
            </a:r>
            <a:endParaRPr lang="en-US"/>
          </a:p>
          <a:p>
            <a:pPr marL="0" indent="0" algn="ctr">
              <a:buNone/>
            </a:pPr>
            <a:r>
              <a:rPr lang="en-US" dirty="0">
                <a:latin typeface="Calibri Light"/>
                <a:cs typeface="Calibri Light"/>
              </a:rPr>
              <a:t>@</a:t>
            </a:r>
            <a:r>
              <a:rPr lang="en-US" dirty="0" err="1">
                <a:latin typeface="Calibri Light"/>
                <a:cs typeface="Calibri Light"/>
              </a:rPr>
              <a:t>Openreflections</a:t>
            </a:r>
          </a:p>
          <a:p>
            <a:pPr marL="0" indent="0" algn="ctr">
              <a:buNone/>
            </a:pPr>
            <a:endParaRPr lang="en-US" dirty="0">
              <a:latin typeface="Calibri Light"/>
              <a:cs typeface="Calibri Light"/>
            </a:endParaRPr>
          </a:p>
          <a:p>
            <a:pPr marL="0" indent="0" algn="ctr">
              <a:buNone/>
            </a:pPr>
            <a:r>
              <a:rPr lang="en-US" dirty="0">
                <a:latin typeface="Calibri Light"/>
                <a:cs typeface="Calibri Light"/>
              </a:rPr>
              <a:t>Radicaloa.co.uk</a:t>
            </a:r>
            <a:endParaRPr lang="en-US" dirty="0">
              <a:cs typeface="Calibri"/>
            </a:endParaRPr>
          </a:p>
          <a:p>
            <a:pPr marL="0" indent="0" algn="ctr">
              <a:buNone/>
            </a:pPr>
            <a:r>
              <a:rPr lang="en-US" dirty="0">
                <a:latin typeface="Calibri Light"/>
                <a:cs typeface="Calibri Light"/>
              </a:rPr>
              <a:t>@</a:t>
            </a:r>
            <a:r>
              <a:rPr lang="en-US" dirty="0" err="1">
                <a:latin typeface="Calibri Light"/>
                <a:cs typeface="Calibri Light"/>
              </a:rPr>
              <a:t>RadicalOA</a:t>
            </a:r>
          </a:p>
          <a:p>
            <a:pPr marL="0" indent="0" algn="ctr">
              <a:buNone/>
            </a:pPr>
            <a:endParaRPr lang="en-US" dirty="0">
              <a:latin typeface="Calibri Light"/>
              <a:cs typeface="Calibri Light"/>
            </a:endParaRPr>
          </a:p>
          <a:p>
            <a:pPr marL="0" indent="0" algn="ctr">
              <a:buNone/>
            </a:pPr>
            <a:r>
              <a:rPr lang="en-US" dirty="0">
                <a:latin typeface="Calibri Light"/>
                <a:cs typeface="Calibri Light"/>
              </a:rPr>
              <a:t>Scholarled.org</a:t>
            </a:r>
            <a:endParaRPr lang="en-US" dirty="0">
              <a:cs typeface="Calibri"/>
            </a:endParaRPr>
          </a:p>
          <a:p>
            <a:pPr marL="0" indent="0" algn="ctr">
              <a:buNone/>
            </a:pPr>
            <a:r>
              <a:rPr lang="en-US" dirty="0">
                <a:latin typeface="Calibri Light"/>
                <a:cs typeface="Calibri Light"/>
              </a:rPr>
              <a:t>@</a:t>
            </a:r>
            <a:r>
              <a:rPr lang="en-US" dirty="0" err="1">
                <a:latin typeface="Calibri Light"/>
                <a:cs typeface="Calibri Light"/>
              </a:rPr>
              <a:t>ScholarLed</a:t>
            </a:r>
          </a:p>
        </p:txBody>
      </p:sp>
    </p:spTree>
    <p:extLst>
      <p:ext uri="{BB962C8B-B14F-4D97-AF65-F5344CB8AC3E}">
        <p14:creationId xmlns:p14="http://schemas.microsoft.com/office/powerpoint/2010/main" val="158723053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{EB90CBEE-4A83-D94F-BC37-6D9A134649D8}tf10001120</Template>
  <TotalTime>29091</TotalTime>
  <Words>138</Words>
  <Application>Microsoft Macintosh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Gill Sans MT</vt:lpstr>
      <vt:lpstr>Parcel</vt:lpstr>
      <vt:lpstr>Radical Open Access</vt:lpstr>
      <vt:lpstr>Repositioning Open Access Critiques of the Status Quo/Reimagining Scholarship Experimentation New and underserved cultures of knowledge Ethics of Care</vt:lpstr>
      <vt:lpstr>PowerPoint Presentation</vt:lpstr>
      <vt:lpstr>PowerPoint Presentation</vt:lpstr>
      <vt:lpstr>Scaling Small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Radical Open Access</dc:title>
  <dc:creator>Janneke Adema</dc:creator>
  <cp:lastModifiedBy>Janneke Adema</cp:lastModifiedBy>
  <cp:revision>4</cp:revision>
  <dcterms:created xsi:type="dcterms:W3CDTF">2019-07-24T09:35:27Z</dcterms:created>
  <dcterms:modified xsi:type="dcterms:W3CDTF">2019-08-13T14:27:18Z</dcterms:modified>
</cp:coreProperties>
</file>