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Lst>
  <p:sldSz cx="12192000" cy="6858000"/>
  <p:notesSz cx="6858000" cy="12192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8"/>
  </p:normalViewPr>
  <p:slideViewPr>
    <p:cSldViewPr>
      <p:cViewPr varScale="1">
        <p:scale>
          <a:sx n="90" d="100"/>
          <a:sy n="90" d="100"/>
        </p:scale>
        <p:origin x="232" y="7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1524000" y="1122363"/>
            <a:ext cx="9144000" cy="2387600"/>
          </a:xfrm>
        </p:spPr>
        <p:txBody>
          <a:bodyPr anchor="b"/>
          <a:lstStyle>
            <a:lvl1pPr algn="ctr">
              <a:defRPr sz="6000"/>
            </a:lvl1pPr>
          </a:lstStyle>
          <a:p>
            <a:pPr>
              <a:defRPr/>
            </a:pPr>
            <a:r>
              <a:rPr lang="en-GB"/>
              <a:t>Click to edit Master title style</a:t>
            </a:r>
            <a:endParaRPr lang="en-US"/>
          </a:p>
        </p:txBody>
      </p:sp>
      <p:sp>
        <p:nvSpPr>
          <p:cNvPr id="5" name="Subtitle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GB"/>
              <a:t>Click to edit Master subtitle style</a:t>
            </a:r>
            <a:endParaRPr lang="en-US"/>
          </a:p>
        </p:txBody>
      </p:sp>
      <p:sp>
        <p:nvSpPr>
          <p:cNvPr id="6" name="Date Placeholder 3"/>
          <p:cNvSpPr>
            <a:spLocks noGrp="1"/>
          </p:cNvSpPr>
          <p:nvPr>
            <p:ph type="dt" sz="half" idx="10"/>
          </p:nvPr>
        </p:nvSpPr>
        <p:spPr bwMode="auto"/>
        <p:txBody>
          <a:bodyPr/>
          <a:lstStyle/>
          <a:p>
            <a:pPr>
              <a:defRPr/>
            </a:pPr>
            <a:fld id="{3B4637F4-22AD-6D4E-BBED-79239CCF50D5}" type="datetimeFigureOut">
              <a:rPr lang="en-US"/>
              <a:t>7/18/24</a:t>
            </a:fld>
            <a:endParaRPr lang="en-US"/>
          </a:p>
        </p:txBody>
      </p:sp>
      <p:sp>
        <p:nvSpPr>
          <p:cNvPr id="7" name="Footer Placeholder 4"/>
          <p:cNvSpPr>
            <a:spLocks noGrp="1"/>
          </p:cNvSpPr>
          <p:nvPr>
            <p:ph type="ftr" sz="quarter" idx="11"/>
          </p:nvPr>
        </p:nvSpPr>
        <p:spPr bwMode="auto"/>
        <p:txBody>
          <a:bodyPr/>
          <a:lstStyle/>
          <a:p>
            <a:pPr>
              <a:defRPr/>
            </a:pPr>
            <a:endParaRPr lang="en-US"/>
          </a:p>
        </p:txBody>
      </p:sp>
      <p:sp>
        <p:nvSpPr>
          <p:cNvPr id="8" name="Slide Number Placeholder 5"/>
          <p:cNvSpPr>
            <a:spLocks noGrp="1"/>
          </p:cNvSpPr>
          <p:nvPr>
            <p:ph type="sldNum" sz="quarter" idx="12"/>
          </p:nvPr>
        </p:nvSpPr>
        <p:spPr bwMode="auto"/>
        <p:txBody>
          <a:bodyPr/>
          <a:lstStyle/>
          <a:p>
            <a:pPr>
              <a:defRPr/>
            </a:pPr>
            <a:fld id="{6338237A-38B6-AB4C-9680-0D2DCF16ED41}"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a:t>Click to edit Master title style</a:t>
            </a:r>
            <a:endParaRPr lang="en-US"/>
          </a:p>
        </p:txBody>
      </p:sp>
      <p:sp>
        <p:nvSpPr>
          <p:cNvPr id="5" name="Vertical Text Placeholder 2"/>
          <p:cNvSpPr>
            <a:spLocks noGrp="1"/>
          </p:cNvSpPr>
          <p:nvPr>
            <p:ph type="body" orient="vert" idx="1"/>
          </p:nvPr>
        </p:nvSpPr>
        <p:spPr bwMode="auto"/>
        <p:txBody>
          <a:bodyPr vert="eaVert"/>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US"/>
          </a:p>
        </p:txBody>
      </p:sp>
      <p:sp>
        <p:nvSpPr>
          <p:cNvPr id="6" name="Date Placeholder 3"/>
          <p:cNvSpPr>
            <a:spLocks noGrp="1"/>
          </p:cNvSpPr>
          <p:nvPr>
            <p:ph type="dt" sz="half" idx="10"/>
          </p:nvPr>
        </p:nvSpPr>
        <p:spPr bwMode="auto"/>
        <p:txBody>
          <a:bodyPr/>
          <a:lstStyle/>
          <a:p>
            <a:pPr>
              <a:defRPr/>
            </a:pPr>
            <a:fld id="{3B4637F4-22AD-6D4E-BBED-79239CCF50D5}" type="datetimeFigureOut">
              <a:rPr lang="en-US"/>
              <a:t>7/18/24</a:t>
            </a:fld>
            <a:endParaRPr lang="en-US"/>
          </a:p>
        </p:txBody>
      </p:sp>
      <p:sp>
        <p:nvSpPr>
          <p:cNvPr id="7" name="Footer Placeholder 4"/>
          <p:cNvSpPr>
            <a:spLocks noGrp="1"/>
          </p:cNvSpPr>
          <p:nvPr>
            <p:ph type="ftr" sz="quarter" idx="11"/>
          </p:nvPr>
        </p:nvSpPr>
        <p:spPr bwMode="auto"/>
        <p:txBody>
          <a:bodyPr/>
          <a:lstStyle/>
          <a:p>
            <a:pPr>
              <a:defRPr/>
            </a:pPr>
            <a:endParaRPr lang="en-US"/>
          </a:p>
        </p:txBody>
      </p:sp>
      <p:sp>
        <p:nvSpPr>
          <p:cNvPr id="8" name="Slide Number Placeholder 5"/>
          <p:cNvSpPr>
            <a:spLocks noGrp="1"/>
          </p:cNvSpPr>
          <p:nvPr>
            <p:ph type="sldNum" sz="quarter" idx="12"/>
          </p:nvPr>
        </p:nvSpPr>
        <p:spPr bwMode="auto"/>
        <p:txBody>
          <a:bodyPr/>
          <a:lstStyle/>
          <a:p>
            <a:pPr>
              <a:defRPr/>
            </a:pPr>
            <a:fld id="{6338237A-38B6-AB4C-9680-0D2DCF16ED41}"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4" name="Vertical Title 1"/>
          <p:cNvSpPr>
            <a:spLocks noGrp="1"/>
          </p:cNvSpPr>
          <p:nvPr>
            <p:ph type="title" orient="vert"/>
          </p:nvPr>
        </p:nvSpPr>
        <p:spPr bwMode="auto">
          <a:xfrm>
            <a:off x="8724900" y="365125"/>
            <a:ext cx="2628900" cy="5811838"/>
          </a:xfrm>
        </p:spPr>
        <p:txBody>
          <a:bodyPr vert="eaVert"/>
          <a:lstStyle/>
          <a:p>
            <a:pPr>
              <a:defRPr/>
            </a:pPr>
            <a:r>
              <a:rPr lang="en-GB"/>
              <a:t>Click to edit Master title style</a:t>
            </a:r>
            <a:endParaRPr lang="en-US"/>
          </a:p>
        </p:txBody>
      </p:sp>
      <p:sp>
        <p:nvSpPr>
          <p:cNvPr id="5" name="Vertical Text Placeholder 2"/>
          <p:cNvSpPr>
            <a:spLocks noGrp="1"/>
          </p:cNvSpPr>
          <p:nvPr>
            <p:ph type="body" orient="vert" idx="1"/>
          </p:nvPr>
        </p:nvSpPr>
        <p:spPr bwMode="auto">
          <a:xfrm>
            <a:off x="838200" y="365125"/>
            <a:ext cx="7734300" cy="5811838"/>
          </a:xfrm>
        </p:spPr>
        <p:txBody>
          <a:bodyPr vert="eaVert"/>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US"/>
          </a:p>
        </p:txBody>
      </p:sp>
      <p:sp>
        <p:nvSpPr>
          <p:cNvPr id="6" name="Date Placeholder 3"/>
          <p:cNvSpPr>
            <a:spLocks noGrp="1"/>
          </p:cNvSpPr>
          <p:nvPr>
            <p:ph type="dt" sz="half" idx="10"/>
          </p:nvPr>
        </p:nvSpPr>
        <p:spPr bwMode="auto"/>
        <p:txBody>
          <a:bodyPr/>
          <a:lstStyle/>
          <a:p>
            <a:pPr>
              <a:defRPr/>
            </a:pPr>
            <a:fld id="{3B4637F4-22AD-6D4E-BBED-79239CCF50D5}" type="datetimeFigureOut">
              <a:rPr lang="en-US"/>
              <a:t>7/18/24</a:t>
            </a:fld>
            <a:endParaRPr lang="en-US"/>
          </a:p>
        </p:txBody>
      </p:sp>
      <p:sp>
        <p:nvSpPr>
          <p:cNvPr id="7" name="Footer Placeholder 4"/>
          <p:cNvSpPr>
            <a:spLocks noGrp="1"/>
          </p:cNvSpPr>
          <p:nvPr>
            <p:ph type="ftr" sz="quarter" idx="11"/>
          </p:nvPr>
        </p:nvSpPr>
        <p:spPr bwMode="auto"/>
        <p:txBody>
          <a:bodyPr/>
          <a:lstStyle/>
          <a:p>
            <a:pPr>
              <a:defRPr/>
            </a:pPr>
            <a:endParaRPr lang="en-US"/>
          </a:p>
        </p:txBody>
      </p:sp>
      <p:sp>
        <p:nvSpPr>
          <p:cNvPr id="8" name="Slide Number Placeholder 5"/>
          <p:cNvSpPr>
            <a:spLocks noGrp="1"/>
          </p:cNvSpPr>
          <p:nvPr>
            <p:ph type="sldNum" sz="quarter" idx="12"/>
          </p:nvPr>
        </p:nvSpPr>
        <p:spPr bwMode="auto"/>
        <p:txBody>
          <a:bodyPr/>
          <a:lstStyle/>
          <a:p>
            <a:pPr>
              <a:defRPr/>
            </a:pPr>
            <a:fld id="{6338237A-38B6-AB4C-9680-0D2DCF16ED41}"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a:t>Click to edit Master title style</a:t>
            </a:r>
            <a:endParaRPr lang="en-US"/>
          </a:p>
        </p:txBody>
      </p:sp>
      <p:sp>
        <p:nvSpPr>
          <p:cNvPr id="5" name="Content Placeholder 2"/>
          <p:cNvSpPr>
            <a:spLocks noGrp="1"/>
          </p:cNvSpPr>
          <p:nvPr>
            <p:ph idx="1"/>
          </p:nvPr>
        </p:nvSpPr>
        <p:spPr bwMode="auto"/>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US"/>
          </a:p>
        </p:txBody>
      </p:sp>
      <p:sp>
        <p:nvSpPr>
          <p:cNvPr id="6" name="Date Placeholder 3"/>
          <p:cNvSpPr>
            <a:spLocks noGrp="1"/>
          </p:cNvSpPr>
          <p:nvPr>
            <p:ph type="dt" sz="half" idx="10"/>
          </p:nvPr>
        </p:nvSpPr>
        <p:spPr bwMode="auto"/>
        <p:txBody>
          <a:bodyPr/>
          <a:lstStyle/>
          <a:p>
            <a:pPr>
              <a:defRPr/>
            </a:pPr>
            <a:fld id="{3B4637F4-22AD-6D4E-BBED-79239CCF50D5}" type="datetimeFigureOut">
              <a:rPr lang="en-US"/>
              <a:t>7/18/24</a:t>
            </a:fld>
            <a:endParaRPr lang="en-US"/>
          </a:p>
        </p:txBody>
      </p:sp>
      <p:sp>
        <p:nvSpPr>
          <p:cNvPr id="7" name="Footer Placeholder 4"/>
          <p:cNvSpPr>
            <a:spLocks noGrp="1"/>
          </p:cNvSpPr>
          <p:nvPr>
            <p:ph type="ftr" sz="quarter" idx="11"/>
          </p:nvPr>
        </p:nvSpPr>
        <p:spPr bwMode="auto"/>
        <p:txBody>
          <a:bodyPr/>
          <a:lstStyle/>
          <a:p>
            <a:pPr>
              <a:defRPr/>
            </a:pPr>
            <a:endParaRPr lang="en-US"/>
          </a:p>
        </p:txBody>
      </p:sp>
      <p:sp>
        <p:nvSpPr>
          <p:cNvPr id="8" name="Slide Number Placeholder 5"/>
          <p:cNvSpPr>
            <a:spLocks noGrp="1"/>
          </p:cNvSpPr>
          <p:nvPr>
            <p:ph type="sldNum" sz="quarter" idx="12"/>
          </p:nvPr>
        </p:nvSpPr>
        <p:spPr bwMode="auto"/>
        <p:txBody>
          <a:bodyPr/>
          <a:lstStyle/>
          <a:p>
            <a:pPr>
              <a:defRPr/>
            </a:pPr>
            <a:fld id="{6338237A-38B6-AB4C-9680-0D2DCF16ED41}"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831850" y="1709738"/>
            <a:ext cx="10515600" cy="2852737"/>
          </a:xfrm>
        </p:spPr>
        <p:txBody>
          <a:bodyPr anchor="b"/>
          <a:lstStyle>
            <a:lvl1pPr>
              <a:defRPr sz="6000"/>
            </a:lvl1pPr>
          </a:lstStyle>
          <a:p>
            <a:pPr>
              <a:defRPr/>
            </a:pPr>
            <a:r>
              <a:rPr lang="en-GB"/>
              <a:t>Click to edit Master title style</a:t>
            </a:r>
            <a:endParaRPr lang="en-US"/>
          </a:p>
        </p:txBody>
      </p:sp>
      <p:sp>
        <p:nvSpPr>
          <p:cNvPr id="5" name="Text Placeholder 2"/>
          <p:cNvSpPr>
            <a:spLocks noGrp="1"/>
          </p:cNvSpPr>
          <p:nvPr>
            <p:ph type="body" idx="1"/>
          </p:nvPr>
        </p:nvSpPr>
        <p:spPr bwMode="auto">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defRPr/>
            </a:pPr>
            <a:r>
              <a:rPr lang="en-GB"/>
              <a:t>Click to edit Master text styles</a:t>
            </a:r>
            <a:endParaRPr/>
          </a:p>
        </p:txBody>
      </p:sp>
      <p:sp>
        <p:nvSpPr>
          <p:cNvPr id="6" name="Date Placeholder 3"/>
          <p:cNvSpPr>
            <a:spLocks noGrp="1"/>
          </p:cNvSpPr>
          <p:nvPr>
            <p:ph type="dt" sz="half" idx="10"/>
          </p:nvPr>
        </p:nvSpPr>
        <p:spPr bwMode="auto"/>
        <p:txBody>
          <a:bodyPr/>
          <a:lstStyle/>
          <a:p>
            <a:pPr>
              <a:defRPr/>
            </a:pPr>
            <a:fld id="{3B4637F4-22AD-6D4E-BBED-79239CCF50D5}" type="datetimeFigureOut">
              <a:rPr lang="en-US"/>
              <a:t>7/18/24</a:t>
            </a:fld>
            <a:endParaRPr lang="en-US"/>
          </a:p>
        </p:txBody>
      </p:sp>
      <p:sp>
        <p:nvSpPr>
          <p:cNvPr id="7" name="Footer Placeholder 4"/>
          <p:cNvSpPr>
            <a:spLocks noGrp="1"/>
          </p:cNvSpPr>
          <p:nvPr>
            <p:ph type="ftr" sz="quarter" idx="11"/>
          </p:nvPr>
        </p:nvSpPr>
        <p:spPr bwMode="auto"/>
        <p:txBody>
          <a:bodyPr/>
          <a:lstStyle/>
          <a:p>
            <a:pPr>
              <a:defRPr/>
            </a:pPr>
            <a:endParaRPr lang="en-US"/>
          </a:p>
        </p:txBody>
      </p:sp>
      <p:sp>
        <p:nvSpPr>
          <p:cNvPr id="8" name="Slide Number Placeholder 5"/>
          <p:cNvSpPr>
            <a:spLocks noGrp="1"/>
          </p:cNvSpPr>
          <p:nvPr>
            <p:ph type="sldNum" sz="quarter" idx="12"/>
          </p:nvPr>
        </p:nvSpPr>
        <p:spPr bwMode="auto"/>
        <p:txBody>
          <a:bodyPr/>
          <a:lstStyle/>
          <a:p>
            <a:pPr>
              <a:defRPr/>
            </a:pPr>
            <a:fld id="{6338237A-38B6-AB4C-9680-0D2DCF16ED41}"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a:t>Click to edit Master title style</a:t>
            </a:r>
            <a:endParaRPr lang="en-US"/>
          </a:p>
        </p:txBody>
      </p:sp>
      <p:sp>
        <p:nvSpPr>
          <p:cNvPr id="5" name="Content Placeholder 2"/>
          <p:cNvSpPr>
            <a:spLocks noGrp="1"/>
          </p:cNvSpPr>
          <p:nvPr>
            <p:ph sz="half" idx="1"/>
          </p:nvPr>
        </p:nvSpPr>
        <p:spPr bwMode="auto">
          <a:xfrm>
            <a:off x="838200" y="1825625"/>
            <a:ext cx="5181600" cy="4351338"/>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US"/>
          </a:p>
        </p:txBody>
      </p:sp>
      <p:sp>
        <p:nvSpPr>
          <p:cNvPr id="6" name="Content Placeholder 3"/>
          <p:cNvSpPr>
            <a:spLocks noGrp="1"/>
          </p:cNvSpPr>
          <p:nvPr>
            <p:ph sz="half" idx="2"/>
          </p:nvPr>
        </p:nvSpPr>
        <p:spPr bwMode="auto">
          <a:xfrm>
            <a:off x="6172200" y="1825625"/>
            <a:ext cx="5181600" cy="4351338"/>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US"/>
          </a:p>
        </p:txBody>
      </p:sp>
      <p:sp>
        <p:nvSpPr>
          <p:cNvPr id="7" name="Date Placeholder 4"/>
          <p:cNvSpPr>
            <a:spLocks noGrp="1"/>
          </p:cNvSpPr>
          <p:nvPr>
            <p:ph type="dt" sz="half" idx="10"/>
          </p:nvPr>
        </p:nvSpPr>
        <p:spPr bwMode="auto"/>
        <p:txBody>
          <a:bodyPr/>
          <a:lstStyle/>
          <a:p>
            <a:pPr>
              <a:defRPr/>
            </a:pPr>
            <a:fld id="{3B4637F4-22AD-6D4E-BBED-79239CCF50D5}" type="datetimeFigureOut">
              <a:rPr lang="en-US"/>
              <a:t>7/18/24</a:t>
            </a:fld>
            <a:endParaRPr lang="en-US"/>
          </a:p>
        </p:txBody>
      </p:sp>
      <p:sp>
        <p:nvSpPr>
          <p:cNvPr id="8" name="Footer Placeholder 5"/>
          <p:cNvSpPr>
            <a:spLocks noGrp="1"/>
          </p:cNvSpPr>
          <p:nvPr>
            <p:ph type="ftr" sz="quarter" idx="11"/>
          </p:nvPr>
        </p:nvSpPr>
        <p:spPr bwMode="auto"/>
        <p:txBody>
          <a:bodyPr/>
          <a:lstStyle/>
          <a:p>
            <a:pPr>
              <a:defRPr/>
            </a:pPr>
            <a:endParaRPr lang="en-US"/>
          </a:p>
        </p:txBody>
      </p:sp>
      <p:sp>
        <p:nvSpPr>
          <p:cNvPr id="9" name="Slide Number Placeholder 6"/>
          <p:cNvSpPr>
            <a:spLocks noGrp="1"/>
          </p:cNvSpPr>
          <p:nvPr>
            <p:ph type="sldNum" sz="quarter" idx="12"/>
          </p:nvPr>
        </p:nvSpPr>
        <p:spPr bwMode="auto"/>
        <p:txBody>
          <a:bodyPr/>
          <a:lstStyle/>
          <a:p>
            <a:pPr>
              <a:defRPr/>
            </a:pPr>
            <a:fld id="{6338237A-38B6-AB4C-9680-0D2DCF16ED41}"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839788" y="365125"/>
            <a:ext cx="10515600" cy="1325563"/>
          </a:xfrm>
        </p:spPr>
        <p:txBody>
          <a:bodyPr/>
          <a:lstStyle/>
          <a:p>
            <a:pPr>
              <a:defRPr/>
            </a:pPr>
            <a:r>
              <a:rPr lang="en-GB"/>
              <a:t>Click to edit Master title style</a:t>
            </a:r>
            <a:endParaRPr lang="en-US"/>
          </a:p>
        </p:txBody>
      </p:sp>
      <p:sp>
        <p:nvSpPr>
          <p:cNvPr id="5" name="Text Placeholder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GB"/>
              <a:t>Click to edit Master text styles</a:t>
            </a:r>
            <a:endParaRPr/>
          </a:p>
        </p:txBody>
      </p:sp>
      <p:sp>
        <p:nvSpPr>
          <p:cNvPr id="6" name="Content Placeholder 3"/>
          <p:cNvSpPr>
            <a:spLocks noGrp="1"/>
          </p:cNvSpPr>
          <p:nvPr>
            <p:ph sz="half" idx="2"/>
          </p:nvPr>
        </p:nvSpPr>
        <p:spPr bwMode="auto">
          <a:xfrm>
            <a:off x="839788" y="2505074"/>
            <a:ext cx="5157787" cy="3684588"/>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US"/>
          </a:p>
        </p:txBody>
      </p:sp>
      <p:sp>
        <p:nvSpPr>
          <p:cNvPr id="7" name="Text Placeholder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GB"/>
              <a:t>Click to edit Master text styles</a:t>
            </a:r>
            <a:endParaRPr/>
          </a:p>
        </p:txBody>
      </p:sp>
      <p:sp>
        <p:nvSpPr>
          <p:cNvPr id="8" name="Content Placeholder 5"/>
          <p:cNvSpPr>
            <a:spLocks noGrp="1"/>
          </p:cNvSpPr>
          <p:nvPr>
            <p:ph sz="quarter" idx="4"/>
          </p:nvPr>
        </p:nvSpPr>
        <p:spPr bwMode="auto">
          <a:xfrm>
            <a:off x="6172200" y="2505074"/>
            <a:ext cx="5183188" cy="3684588"/>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US"/>
          </a:p>
        </p:txBody>
      </p:sp>
      <p:sp>
        <p:nvSpPr>
          <p:cNvPr id="9" name="Date Placeholder 6"/>
          <p:cNvSpPr>
            <a:spLocks noGrp="1"/>
          </p:cNvSpPr>
          <p:nvPr>
            <p:ph type="dt" sz="half" idx="10"/>
          </p:nvPr>
        </p:nvSpPr>
        <p:spPr bwMode="auto"/>
        <p:txBody>
          <a:bodyPr/>
          <a:lstStyle/>
          <a:p>
            <a:pPr>
              <a:defRPr/>
            </a:pPr>
            <a:fld id="{3B4637F4-22AD-6D4E-BBED-79239CCF50D5}" type="datetimeFigureOut">
              <a:rPr lang="en-US"/>
              <a:t>7/18/24</a:t>
            </a:fld>
            <a:endParaRPr lang="en-US"/>
          </a:p>
        </p:txBody>
      </p:sp>
      <p:sp>
        <p:nvSpPr>
          <p:cNvPr id="10" name="Footer Placeholder 7"/>
          <p:cNvSpPr>
            <a:spLocks noGrp="1"/>
          </p:cNvSpPr>
          <p:nvPr>
            <p:ph type="ftr" sz="quarter" idx="11"/>
          </p:nvPr>
        </p:nvSpPr>
        <p:spPr bwMode="auto"/>
        <p:txBody>
          <a:bodyPr/>
          <a:lstStyle/>
          <a:p>
            <a:pPr>
              <a:defRPr/>
            </a:pPr>
            <a:endParaRPr lang="en-US"/>
          </a:p>
        </p:txBody>
      </p:sp>
      <p:sp>
        <p:nvSpPr>
          <p:cNvPr id="11" name="Slide Number Placeholder 8"/>
          <p:cNvSpPr>
            <a:spLocks noGrp="1"/>
          </p:cNvSpPr>
          <p:nvPr>
            <p:ph type="sldNum" sz="quarter" idx="12"/>
          </p:nvPr>
        </p:nvSpPr>
        <p:spPr bwMode="auto"/>
        <p:txBody>
          <a:bodyPr/>
          <a:lstStyle/>
          <a:p>
            <a:pPr>
              <a:defRPr/>
            </a:pPr>
            <a:fld id="{6338237A-38B6-AB4C-9680-0D2DCF16ED41}"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a:t>Click to edit Master title style</a:t>
            </a:r>
            <a:endParaRPr lang="en-US"/>
          </a:p>
        </p:txBody>
      </p:sp>
      <p:sp>
        <p:nvSpPr>
          <p:cNvPr id="5" name="Date Placeholder 2"/>
          <p:cNvSpPr>
            <a:spLocks noGrp="1"/>
          </p:cNvSpPr>
          <p:nvPr>
            <p:ph type="dt" sz="half" idx="10"/>
          </p:nvPr>
        </p:nvSpPr>
        <p:spPr bwMode="auto"/>
        <p:txBody>
          <a:bodyPr/>
          <a:lstStyle/>
          <a:p>
            <a:pPr>
              <a:defRPr/>
            </a:pPr>
            <a:fld id="{3B4637F4-22AD-6D4E-BBED-79239CCF50D5}" type="datetimeFigureOut">
              <a:rPr lang="en-US"/>
              <a:t>7/18/24</a:t>
            </a:fld>
            <a:endParaRPr lang="en-US"/>
          </a:p>
        </p:txBody>
      </p:sp>
      <p:sp>
        <p:nvSpPr>
          <p:cNvPr id="6" name="Footer Placeholder 3"/>
          <p:cNvSpPr>
            <a:spLocks noGrp="1"/>
          </p:cNvSpPr>
          <p:nvPr>
            <p:ph type="ftr" sz="quarter" idx="11"/>
          </p:nvPr>
        </p:nvSpPr>
        <p:spPr bwMode="auto"/>
        <p:txBody>
          <a:bodyPr/>
          <a:lstStyle/>
          <a:p>
            <a:pPr>
              <a:defRPr/>
            </a:pPr>
            <a:endParaRPr lang="en-US"/>
          </a:p>
        </p:txBody>
      </p:sp>
      <p:sp>
        <p:nvSpPr>
          <p:cNvPr id="7" name="Slide Number Placeholder 4"/>
          <p:cNvSpPr>
            <a:spLocks noGrp="1"/>
          </p:cNvSpPr>
          <p:nvPr>
            <p:ph type="sldNum" sz="quarter" idx="12"/>
          </p:nvPr>
        </p:nvSpPr>
        <p:spPr bwMode="auto"/>
        <p:txBody>
          <a:bodyPr/>
          <a:lstStyle/>
          <a:p>
            <a:pPr>
              <a:defRPr/>
            </a:pPr>
            <a:fld id="{6338237A-38B6-AB4C-9680-0D2DCF16ED41}"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4" name="Date Placeholder 1"/>
          <p:cNvSpPr>
            <a:spLocks noGrp="1"/>
          </p:cNvSpPr>
          <p:nvPr>
            <p:ph type="dt" sz="half" idx="10"/>
          </p:nvPr>
        </p:nvSpPr>
        <p:spPr bwMode="auto"/>
        <p:txBody>
          <a:bodyPr/>
          <a:lstStyle/>
          <a:p>
            <a:pPr>
              <a:defRPr/>
            </a:pPr>
            <a:fld id="{3B4637F4-22AD-6D4E-BBED-79239CCF50D5}" type="datetimeFigureOut">
              <a:rPr lang="en-US"/>
              <a:t>7/18/24</a:t>
            </a:fld>
            <a:endParaRPr lang="en-US"/>
          </a:p>
        </p:txBody>
      </p:sp>
      <p:sp>
        <p:nvSpPr>
          <p:cNvPr id="5" name="Footer Placeholder 2"/>
          <p:cNvSpPr>
            <a:spLocks noGrp="1"/>
          </p:cNvSpPr>
          <p:nvPr>
            <p:ph type="ftr" sz="quarter" idx="11"/>
          </p:nvPr>
        </p:nvSpPr>
        <p:spPr bwMode="auto"/>
        <p:txBody>
          <a:bodyPr/>
          <a:lstStyle/>
          <a:p>
            <a:pPr>
              <a:defRPr/>
            </a:pPr>
            <a:endParaRPr lang="en-US"/>
          </a:p>
        </p:txBody>
      </p:sp>
      <p:sp>
        <p:nvSpPr>
          <p:cNvPr id="6" name="Slide Number Placeholder 3"/>
          <p:cNvSpPr>
            <a:spLocks noGrp="1"/>
          </p:cNvSpPr>
          <p:nvPr>
            <p:ph type="sldNum" sz="quarter" idx="12"/>
          </p:nvPr>
        </p:nvSpPr>
        <p:spPr bwMode="auto"/>
        <p:txBody>
          <a:bodyPr/>
          <a:lstStyle/>
          <a:p>
            <a:pPr>
              <a:defRPr/>
            </a:pPr>
            <a:fld id="{6338237A-38B6-AB4C-9680-0D2DCF16ED41}"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839788" y="457200"/>
            <a:ext cx="3932237" cy="1600200"/>
          </a:xfrm>
        </p:spPr>
        <p:txBody>
          <a:bodyPr anchor="b"/>
          <a:lstStyle>
            <a:lvl1pPr>
              <a:defRPr sz="3200"/>
            </a:lvl1pPr>
          </a:lstStyle>
          <a:p>
            <a:pPr>
              <a:defRPr/>
            </a:pPr>
            <a:r>
              <a:rPr lang="en-GB"/>
              <a:t>Click to edit Master title style</a:t>
            </a:r>
            <a:endParaRPr lang="en-US"/>
          </a:p>
        </p:txBody>
      </p:sp>
      <p:sp>
        <p:nvSpPr>
          <p:cNvPr id="5" name="Content Placeholder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US"/>
          </a:p>
        </p:txBody>
      </p:sp>
      <p:sp>
        <p:nvSpPr>
          <p:cNvPr id="6"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GB"/>
              <a:t>Click to edit Master text styles</a:t>
            </a:r>
            <a:endParaRPr/>
          </a:p>
        </p:txBody>
      </p:sp>
      <p:sp>
        <p:nvSpPr>
          <p:cNvPr id="7" name="Date Placeholder 4"/>
          <p:cNvSpPr>
            <a:spLocks noGrp="1"/>
          </p:cNvSpPr>
          <p:nvPr>
            <p:ph type="dt" sz="half" idx="10"/>
          </p:nvPr>
        </p:nvSpPr>
        <p:spPr bwMode="auto"/>
        <p:txBody>
          <a:bodyPr/>
          <a:lstStyle/>
          <a:p>
            <a:pPr>
              <a:defRPr/>
            </a:pPr>
            <a:fld id="{3B4637F4-22AD-6D4E-BBED-79239CCF50D5}" type="datetimeFigureOut">
              <a:rPr lang="en-US"/>
              <a:t>7/18/24</a:t>
            </a:fld>
            <a:endParaRPr lang="en-US"/>
          </a:p>
        </p:txBody>
      </p:sp>
      <p:sp>
        <p:nvSpPr>
          <p:cNvPr id="8" name="Footer Placeholder 5"/>
          <p:cNvSpPr>
            <a:spLocks noGrp="1"/>
          </p:cNvSpPr>
          <p:nvPr>
            <p:ph type="ftr" sz="quarter" idx="11"/>
          </p:nvPr>
        </p:nvSpPr>
        <p:spPr bwMode="auto"/>
        <p:txBody>
          <a:bodyPr/>
          <a:lstStyle/>
          <a:p>
            <a:pPr>
              <a:defRPr/>
            </a:pPr>
            <a:endParaRPr lang="en-US"/>
          </a:p>
        </p:txBody>
      </p:sp>
      <p:sp>
        <p:nvSpPr>
          <p:cNvPr id="9" name="Slide Number Placeholder 6"/>
          <p:cNvSpPr>
            <a:spLocks noGrp="1"/>
          </p:cNvSpPr>
          <p:nvPr>
            <p:ph type="sldNum" sz="quarter" idx="12"/>
          </p:nvPr>
        </p:nvSpPr>
        <p:spPr bwMode="auto"/>
        <p:txBody>
          <a:bodyPr/>
          <a:lstStyle/>
          <a:p>
            <a:pPr>
              <a:defRPr/>
            </a:pPr>
            <a:fld id="{6338237A-38B6-AB4C-9680-0D2DCF16ED41}"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839788" y="457200"/>
            <a:ext cx="3932237" cy="1600200"/>
          </a:xfrm>
        </p:spPr>
        <p:txBody>
          <a:bodyPr anchor="b"/>
          <a:lstStyle>
            <a:lvl1pPr>
              <a:defRPr sz="3200"/>
            </a:lvl1pPr>
          </a:lstStyle>
          <a:p>
            <a:pPr>
              <a:defRPr/>
            </a:pPr>
            <a:r>
              <a:rPr lang="en-GB"/>
              <a:t>Click to edit Master title style</a:t>
            </a:r>
            <a:endParaRPr lang="en-US"/>
          </a:p>
        </p:txBody>
      </p:sp>
      <p:sp>
        <p:nvSpPr>
          <p:cNvPr id="5" name="Picture Placeholder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en-US"/>
          </a:p>
        </p:txBody>
      </p:sp>
      <p:sp>
        <p:nvSpPr>
          <p:cNvPr id="6"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GB"/>
              <a:t>Click to edit Master text styles</a:t>
            </a:r>
            <a:endParaRPr/>
          </a:p>
        </p:txBody>
      </p:sp>
      <p:sp>
        <p:nvSpPr>
          <p:cNvPr id="7" name="Date Placeholder 4"/>
          <p:cNvSpPr>
            <a:spLocks noGrp="1"/>
          </p:cNvSpPr>
          <p:nvPr>
            <p:ph type="dt" sz="half" idx="10"/>
          </p:nvPr>
        </p:nvSpPr>
        <p:spPr bwMode="auto"/>
        <p:txBody>
          <a:bodyPr/>
          <a:lstStyle/>
          <a:p>
            <a:pPr>
              <a:defRPr/>
            </a:pPr>
            <a:fld id="{3B4637F4-22AD-6D4E-BBED-79239CCF50D5}" type="datetimeFigureOut">
              <a:rPr lang="en-US"/>
              <a:t>7/18/24</a:t>
            </a:fld>
            <a:endParaRPr lang="en-US"/>
          </a:p>
        </p:txBody>
      </p:sp>
      <p:sp>
        <p:nvSpPr>
          <p:cNvPr id="8" name="Footer Placeholder 5"/>
          <p:cNvSpPr>
            <a:spLocks noGrp="1"/>
          </p:cNvSpPr>
          <p:nvPr>
            <p:ph type="ftr" sz="quarter" idx="11"/>
          </p:nvPr>
        </p:nvSpPr>
        <p:spPr bwMode="auto"/>
        <p:txBody>
          <a:bodyPr/>
          <a:lstStyle/>
          <a:p>
            <a:pPr>
              <a:defRPr/>
            </a:pPr>
            <a:endParaRPr lang="en-US"/>
          </a:p>
        </p:txBody>
      </p:sp>
      <p:sp>
        <p:nvSpPr>
          <p:cNvPr id="9" name="Slide Number Placeholder 6"/>
          <p:cNvSpPr>
            <a:spLocks noGrp="1"/>
          </p:cNvSpPr>
          <p:nvPr>
            <p:ph type="sldNum" sz="quarter" idx="12"/>
          </p:nvPr>
        </p:nvSpPr>
        <p:spPr bwMode="auto"/>
        <p:txBody>
          <a:bodyPr/>
          <a:lstStyle/>
          <a:p>
            <a:pPr>
              <a:defRPr/>
            </a:pPr>
            <a:fld id="{6338237A-38B6-AB4C-9680-0D2DCF16ED41}"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en-GB"/>
              <a:t>Click to edit Master title style</a:t>
            </a:r>
            <a:endParaRPr lang="en-US"/>
          </a:p>
        </p:txBody>
      </p:sp>
      <p:sp>
        <p:nvSpPr>
          <p:cNvPr id="5"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US"/>
          </a:p>
        </p:txBody>
      </p:sp>
      <p:sp>
        <p:nvSpPr>
          <p:cNvPr id="6" name="Date Placehold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defRPr/>
            </a:pPr>
            <a:fld id="{3B4637F4-22AD-6D4E-BBED-79239CCF50D5}" type="datetimeFigureOut">
              <a:rPr lang="en-US"/>
              <a:t>7/18/24</a:t>
            </a:fld>
            <a:endParaRPr lang="en-US"/>
          </a:p>
        </p:txBody>
      </p:sp>
      <p:sp>
        <p:nvSpPr>
          <p:cNvPr id="7" name="Footer Placehold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a:defRPr/>
            </a:pPr>
            <a:endParaRPr lang="en-US"/>
          </a:p>
        </p:txBody>
      </p:sp>
      <p:sp>
        <p:nvSpPr>
          <p:cNvPr id="8" name="Slide Number Placehold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a:defRPr/>
            </a:pPr>
            <a:fld id="{6338237A-38B6-AB4C-9680-0D2DCF16ED41}"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Y2tm40uMhDI?t=46"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lab.plant-humanities.org/poppy/"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hyperlink" Target="https://copim.pubpub.org/open-book-futures-project"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copim.pubpub.org/" TargetMode="External"/><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hyperlink" Target="https://compendium.copim.ac.uk/"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postpublishing.postdigitalcultures.org/" TargetMode="External"/><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hyperlink" Target="https://www.openreflections.org/" TargetMode="External"/><Relationship Id="rId4" Type="http://schemas.openxmlformats.org/officeDocument/2006/relationships/hyperlink" Target="https://journals.publishing.umich.edu/jep/"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sp>
        <p:nvSpPr>
          <p:cNvPr id="4" name="!!Rectangle"/>
          <p:cNvSpPr>
            <a:spLocks noGrp="1" noRot="1" noChangeAspect="1" noMove="1" noResize="1" noEditPoints="1" noAdjustHandles="1" noChangeArrowheads="1" noChangeShapeType="1" noTextEdit="1"/>
          </p:cNvSpPr>
          <p:nvPr/>
        </p:nvSpPr>
        <p:spPr bwMode="auto">
          <a:xfrm>
            <a:off x="1" y="0"/>
            <a:ext cx="12191999" cy="68664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5" name="Picture 4" descr="A colorful art with dots and lines&#10;&#10;Description automatically generated with medium confidence"/>
          <p:cNvPicPr>
            <a:picLocks noChangeAspect="1"/>
          </p:cNvPicPr>
          <p:nvPr/>
        </p:nvPicPr>
        <p:blipFill>
          <a:blip r:embed="rId2">
            <a:alphaModFix amt="55000"/>
          </a:blip>
          <a:srcRect l="3111" r="1" b="1"/>
          <a:stretch/>
        </p:blipFill>
        <p:spPr bwMode="auto">
          <a:xfrm>
            <a:off x="20" y="10"/>
            <a:ext cx="12191980" cy="6857990"/>
          </a:xfrm>
          <a:prstGeom prst="rect">
            <a:avLst/>
          </a:prstGeom>
        </p:spPr>
      </p:pic>
      <p:sp>
        <p:nvSpPr>
          <p:cNvPr id="6" name="Oval 15"/>
          <p:cNvSpPr>
            <a:spLocks noGrp="1" noRot="1" noChangeAspect="1" noMove="1" noResize="1" noEditPoints="1" noAdjustHandles="1" noChangeArrowheads="1" noChangeShapeType="1" noTextEdit="1"/>
          </p:cNvSpPr>
          <p:nvPr/>
        </p:nvSpPr>
        <p:spPr bwMode="auto">
          <a:xfrm>
            <a:off x="3111500" y="370600"/>
            <a:ext cx="5923842" cy="5923842"/>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7" name="Title 1"/>
          <p:cNvSpPr>
            <a:spLocks noGrp="1"/>
          </p:cNvSpPr>
          <p:nvPr>
            <p:ph type="ctrTitle"/>
          </p:nvPr>
        </p:nvSpPr>
        <p:spPr bwMode="auto">
          <a:xfrm>
            <a:off x="3577192" y="649455"/>
            <a:ext cx="5037616" cy="2982360"/>
          </a:xfrm>
        </p:spPr>
        <p:txBody>
          <a:bodyPr>
            <a:normAutofit/>
          </a:bodyPr>
          <a:lstStyle/>
          <a:p>
            <a:pPr>
              <a:defRPr/>
            </a:pPr>
            <a:r>
              <a:rPr lang="en-GB" sz="3800" b="1">
                <a:latin typeface="Ubuntu"/>
                <a:ea typeface="Times New Roman"/>
                <a:cs typeface="Times New Roman"/>
              </a:rPr>
              <a:t>Experimenting </a:t>
            </a:r>
            <a:br>
              <a:rPr lang="en-GB" sz="3800" b="1">
                <a:latin typeface="Ubuntu"/>
                <a:ea typeface="Times New Roman"/>
                <a:cs typeface="Times New Roman"/>
              </a:rPr>
            </a:br>
            <a:r>
              <a:rPr lang="en-GB" sz="3800" b="1">
                <a:latin typeface="Ubuntu"/>
                <a:ea typeface="Times New Roman"/>
                <a:cs typeface="Times New Roman"/>
              </a:rPr>
              <a:t>with Academic Knowledge Production</a:t>
            </a:r>
            <a:br>
              <a:rPr lang="en-GB" sz="4200">
                <a:latin typeface="Aptos"/>
                <a:ea typeface="Aptos"/>
                <a:cs typeface="Times New Roman"/>
              </a:rPr>
            </a:br>
            <a:endParaRPr lang="en-US" sz="4200"/>
          </a:p>
        </p:txBody>
      </p:sp>
      <p:sp>
        <p:nvSpPr>
          <p:cNvPr id="8" name="Subtitle 2"/>
          <p:cNvSpPr>
            <a:spLocks noGrp="1"/>
          </p:cNvSpPr>
          <p:nvPr>
            <p:ph type="subTitle" idx="1"/>
          </p:nvPr>
        </p:nvSpPr>
        <p:spPr bwMode="auto">
          <a:xfrm>
            <a:off x="3496622" y="3218422"/>
            <a:ext cx="5037616" cy="1655762"/>
          </a:xfrm>
        </p:spPr>
        <p:txBody>
          <a:bodyPr>
            <a:noAutofit/>
          </a:bodyPr>
          <a:lstStyle/>
          <a:p>
            <a:pPr>
              <a:defRPr/>
            </a:pPr>
            <a:r>
              <a:rPr lang="en-US" sz="1700">
                <a:latin typeface="Ubuntu"/>
              </a:rPr>
              <a:t>ROUNDTABLE</a:t>
            </a:r>
            <a:endParaRPr/>
          </a:p>
          <a:p>
            <a:pPr>
              <a:defRPr/>
            </a:pPr>
            <a:r>
              <a:rPr lang="en-US" sz="1700">
                <a:latin typeface="Ubuntu"/>
              </a:rPr>
              <a:t>with the Open Book Futures Experimental Publishing Group:</a:t>
            </a:r>
            <a:endParaRPr/>
          </a:p>
          <a:p>
            <a:pPr>
              <a:defRPr/>
            </a:pPr>
            <a:endParaRPr lang="en-US" sz="1700">
              <a:latin typeface="Ubuntu"/>
            </a:endParaRPr>
          </a:p>
          <a:p>
            <a:pPr>
              <a:lnSpc>
                <a:spcPct val="100000"/>
              </a:lnSpc>
              <a:spcBef>
                <a:spcPts val="0"/>
              </a:spcBef>
              <a:defRPr/>
            </a:pPr>
            <a:r>
              <a:rPr lang="en-US" sz="1700">
                <a:latin typeface="Ubuntu"/>
              </a:rPr>
              <a:t>Janneke Adema (Coventry University)</a:t>
            </a:r>
            <a:endParaRPr/>
          </a:p>
          <a:p>
            <a:pPr>
              <a:lnSpc>
                <a:spcPct val="100000"/>
              </a:lnSpc>
              <a:spcBef>
                <a:spcPts val="0"/>
              </a:spcBef>
              <a:defRPr/>
            </a:pPr>
            <a:r>
              <a:rPr lang="en-US" sz="1700">
                <a:latin typeface="Ubuntu"/>
              </a:rPr>
              <a:t>Simon Bowie (Coventry University)</a:t>
            </a:r>
            <a:endParaRPr/>
          </a:p>
          <a:p>
            <a:pPr>
              <a:lnSpc>
                <a:spcPct val="100000"/>
              </a:lnSpc>
              <a:spcBef>
                <a:spcPts val="0"/>
              </a:spcBef>
              <a:defRPr/>
            </a:pPr>
            <a:r>
              <a:rPr lang="en-US" sz="1700">
                <a:latin typeface="Ubuntu"/>
              </a:rPr>
              <a:t>Rebekka Kiesewetter (Coventry University)</a:t>
            </a:r>
            <a:endParaRPr/>
          </a:p>
          <a:p>
            <a:pPr>
              <a:lnSpc>
                <a:spcPct val="100000"/>
              </a:lnSpc>
              <a:spcBef>
                <a:spcPts val="0"/>
              </a:spcBef>
              <a:defRPr/>
            </a:pPr>
            <a:r>
              <a:rPr lang="en-US" sz="1700">
                <a:latin typeface="Ubuntu"/>
              </a:rPr>
              <a:t>Julien McHardy (Coventry University)</a:t>
            </a:r>
            <a:endParaRPr/>
          </a:p>
        </p:txBody>
      </p:sp>
      <p:sp>
        <p:nvSpPr>
          <p:cNvPr id="9" name="Arc 17"/>
          <p:cNvSpPr>
            <a:spLocks noGrp="1" noRot="1" noChangeAspect="1" noMove="1" noResize="1" noEditPoints="1" noAdjustHandles="1" noChangeArrowheads="1" noChangeShapeType="1" noTextEdit="1"/>
          </p:cNvSpPr>
          <p:nvPr/>
        </p:nvSpPr>
        <p:spPr bwMode="auto">
          <a:xfrm rot="9366738" flipV="1">
            <a:off x="2607299" y="8363"/>
            <a:ext cx="6816262" cy="6816262"/>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p>
        </p:txBody>
      </p:sp>
      <p:sp>
        <p:nvSpPr>
          <p:cNvPr id="10" name="Oval 19"/>
          <p:cNvSpPr>
            <a:spLocks noGrp="1" noRot="1" noChangeAspect="1" noMove="1" noResize="1" noEditPoints="1" noAdjustHandles="1" noChangeArrowheads="1" noChangeShapeType="1" noTextEdit="1"/>
          </p:cNvSpPr>
          <p:nvPr/>
        </p:nvSpPr>
        <p:spPr bwMode="auto">
          <a:xfrm>
            <a:off x="8153399" y="4609861"/>
            <a:ext cx="873032" cy="8493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endParaRPr/>
          </a:p>
        </p:txBody>
      </p:sp>
      <p:sp>
        <p:nvSpPr>
          <p:cNvPr id="5" name="Content Placeholder 2"/>
          <p:cNvSpPr>
            <a:spLocks noGrp="1"/>
          </p:cNvSpPr>
          <p:nvPr>
            <p:ph idx="1"/>
          </p:nvPr>
        </p:nvSpPr>
        <p:spPr bwMode="auto"/>
        <p:txBody>
          <a:bodyPr/>
          <a:lstStyle/>
          <a:p>
            <a:pPr>
              <a:defRPr/>
            </a:pPr>
            <a:endParaRPr/>
          </a:p>
        </p:txBody>
      </p:sp>
      <p:sp>
        <p:nvSpPr>
          <p:cNvPr id="6" name=" 5"/>
          <p:cNvSpPr/>
          <p:nvPr/>
        </p:nvSpPr>
        <p:spPr bwMode="auto">
          <a:xfrm>
            <a:off x="10997759" y="4682489"/>
            <a:ext cx="25491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pic>
        <p:nvPicPr>
          <p:cNvPr id="7" name="Picture 6"/>
          <p:cNvPicPr>
            <a:picLocks noChangeAspect="1"/>
          </p:cNvPicPr>
          <p:nvPr/>
        </p:nvPicPr>
        <p:blipFill>
          <a:blip r:embed="rId2"/>
          <a:stretch/>
        </p:blipFill>
        <p:spPr bwMode="auto">
          <a:xfrm>
            <a:off x="0" y="-19049"/>
            <a:ext cx="27012899" cy="16363949"/>
          </a:xfrm>
          <a:prstGeom prst="rect">
            <a:avLst/>
          </a:prstGeom>
        </p:spPr>
      </p:pic>
      <p:sp>
        <p:nvSpPr>
          <p:cNvPr id="8" name="Content Placeholder 2"/>
          <p:cNvSpPr>
            <a:spLocks noGrp="1"/>
          </p:cNvSpPr>
          <p:nvPr/>
        </p:nvSpPr>
        <p:spPr bwMode="auto">
          <a:xfrm>
            <a:off x="838198" y="1825624"/>
            <a:ext cx="10515600" cy="4351338"/>
          </a:xfrm>
        </p:spPr>
        <p:txBody>
          <a:bodyPr vert="horz" lIns="91440" tIns="45720" rIns="91440" bIns="45720" rtlCol="0">
            <a:normAutofit/>
          </a:bodyPr>
          <a:lstStyle>
            <a:lvl1pPr marL="228600" indent="-228600" algn="l" defTabSz="914400">
              <a:lnSpc>
                <a:spcPct val="90000"/>
              </a:lnSpc>
              <a:spcBef>
                <a:spcPts val="999"/>
              </a:spcBef>
              <a:buFont typeface="Arial"/>
              <a:buChar char="•"/>
              <a:defRPr sz="2800">
                <a:solidFill>
                  <a:schemeClr val="tx1"/>
                </a:solidFill>
                <a:latin typeface="+mn-lt"/>
                <a:ea typeface="+mn-ea"/>
                <a:cs typeface="+mn-cs"/>
              </a:defRPr>
            </a:lvl1pPr>
            <a:lvl2pPr marL="685800" indent="-228600" algn="l" defTabSz="91440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buFont typeface="Arial"/>
              <a:buNone/>
              <a:defRPr/>
            </a:pPr>
            <a:r>
              <a:rPr lang="en-US" sz="2800" b="0" i="0" u="sng" strike="noStrike" cap="none" spc="0">
                <a:latin typeface="Aptos"/>
                <a:ea typeface="Aptos"/>
                <a:cs typeface="Aptos"/>
                <a:hlinkClick r:id="rId3" tooltip="https://youtu.be/Y2tm40uMhDI?t=46"/>
              </a:rPr>
              <a:t>https://youtu.be/Y2tm40uMhDI?t=46</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 3"/>
          <p:cNvSpPr/>
          <p:nvPr/>
        </p:nvSpPr>
        <p:spPr bwMode="auto">
          <a:xfrm>
            <a:off x="7376683" y="5615563"/>
            <a:ext cx="25491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sp>
        <p:nvSpPr>
          <p:cNvPr id="5" name=" 4"/>
          <p:cNvSpPr/>
          <p:nvPr/>
        </p:nvSpPr>
        <p:spPr bwMode="auto">
          <a:xfrm>
            <a:off x="1130051" y="-327988"/>
            <a:ext cx="197574" cy="289924"/>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a:p>
        </p:txBody>
      </p:sp>
      <p:pic>
        <p:nvPicPr>
          <p:cNvPr id="6" name="Picture 5"/>
          <p:cNvPicPr>
            <a:picLocks noChangeAspect="1"/>
          </p:cNvPicPr>
          <p:nvPr/>
        </p:nvPicPr>
        <p:blipFill>
          <a:blip r:embed="rId2"/>
          <a:stretch/>
        </p:blipFill>
        <p:spPr bwMode="auto">
          <a:xfrm>
            <a:off x="4835798" y="457199"/>
            <a:ext cx="7156232" cy="6248399"/>
          </a:xfrm>
          <a:prstGeom prst="rect">
            <a:avLst/>
          </a:prstGeom>
        </p:spPr>
      </p:pic>
      <p:sp>
        <p:nvSpPr>
          <p:cNvPr id="7" name="Rectangle 6"/>
          <p:cNvSpPr/>
          <p:nvPr/>
        </p:nvSpPr>
        <p:spPr bwMode="auto">
          <a:xfrm>
            <a:off x="339838" y="4876799"/>
            <a:ext cx="4059040" cy="365759"/>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lgn="l">
              <a:defRPr/>
            </a:pPr>
            <a:r>
              <a:rPr u="sng">
                <a:hlinkClick r:id="rId3" tooltip="https://lab.plant-humanities.org/poppy/"/>
              </a:rPr>
              <a:t>https://lab.plant-humanities.org/poppy/</a:t>
            </a:r>
            <a:endParaRPr/>
          </a:p>
        </p:txBody>
      </p:sp>
      <p:sp>
        <p:nvSpPr>
          <p:cNvPr id="8" name=" 7"/>
          <p:cNvSpPr/>
          <p:nvPr/>
        </p:nvSpPr>
        <p:spPr bwMode="auto">
          <a:xfrm>
            <a:off x="987420" y="1997397"/>
            <a:ext cx="90961" cy="101221"/>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a:p>
        </p:txBody>
      </p:sp>
      <p:pic>
        <p:nvPicPr>
          <p:cNvPr id="9" name="Picture 8"/>
          <p:cNvPicPr>
            <a:picLocks noChangeAspect="1"/>
          </p:cNvPicPr>
          <p:nvPr/>
        </p:nvPicPr>
        <p:blipFill>
          <a:blip r:embed="rId4"/>
          <a:stretch/>
        </p:blipFill>
        <p:spPr bwMode="auto">
          <a:xfrm>
            <a:off x="339838" y="2759619"/>
            <a:ext cx="4446608" cy="2117180"/>
          </a:xfrm>
          <a:prstGeom prst="rect">
            <a:avLst/>
          </a:prstGeom>
        </p:spPr>
      </p:pic>
      <p:sp>
        <p:nvSpPr>
          <p:cNvPr id="10" name="Rectangle 9"/>
          <p:cNvSpPr/>
          <p:nvPr/>
        </p:nvSpPr>
        <p:spPr bwMode="auto">
          <a:xfrm>
            <a:off x="339838" y="1455437"/>
            <a:ext cx="5647117" cy="1188756"/>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lgn="l">
              <a:defRPr/>
            </a:pPr>
            <a:r>
              <a:rPr sz="2400"/>
              <a:t>Juncture</a:t>
            </a:r>
          </a:p>
          <a:p>
            <a:pPr algn="l">
              <a:defRPr/>
            </a:pPr>
            <a:endParaRPr sz="2400"/>
          </a:p>
          <a:p>
            <a:pPr algn="l">
              <a:defRPr/>
            </a:pPr>
            <a:r>
              <a:rPr sz="2400"/>
              <a:t>Showcase: Plant Humanities Lab</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3"/>
          <p:cNvSpPr/>
          <p:nvPr/>
        </p:nvSpPr>
        <p:spPr bwMode="auto">
          <a:xfrm>
            <a:off x="2074532" y="354723"/>
            <a:ext cx="7423842" cy="3986404"/>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lnSpc>
                <a:spcPct val="300000"/>
              </a:lnSpc>
              <a:defRPr/>
            </a:pPr>
            <a:r>
              <a:rPr lang="en-US" sz="3600" b="1" i="0" u="none" strike="noStrike" cap="none" spc="0">
                <a:solidFill>
                  <a:schemeClr val="tx1"/>
                </a:solidFill>
                <a:latin typeface="Aptos"/>
                <a:ea typeface="Aptos"/>
                <a:cs typeface="Aptos"/>
              </a:rPr>
              <a:t>The project builds on Juncture’s Markdown-based visual essaying methods and the author’s </a:t>
            </a:r>
            <a:endParaRPr sz="3600">
              <a:solidFill>
                <a:schemeClr val="tx1"/>
              </a:solidFill>
            </a:endParaRPr>
          </a:p>
        </p:txBody>
      </p:sp>
      <p:sp>
        <p:nvSpPr>
          <p:cNvPr id="5" name="Rectangle 4"/>
          <p:cNvSpPr/>
          <p:nvPr/>
        </p:nvSpPr>
        <p:spPr bwMode="auto">
          <a:xfrm>
            <a:off x="943470" y="2777883"/>
            <a:ext cx="8042732" cy="272756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lnSpc>
                <a:spcPct val="200000"/>
              </a:lnSpc>
              <a:defRPr/>
            </a:pPr>
            <a:r>
              <a:rPr lang="en-US" sz="3600" b="1" i="0" u="none" strike="noStrike" cap="none" spc="0" dirty="0">
                <a:solidFill>
                  <a:schemeClr val="tx1"/>
                </a:solidFill>
                <a:latin typeface="Aptos"/>
                <a:ea typeface="Aptos"/>
                <a:cs typeface="Aptos"/>
              </a:rPr>
              <a:t>experimental writing and publication process to create a responsive </a:t>
            </a:r>
            <a:r>
              <a:rPr sz="3600" b="1" dirty="0">
                <a:solidFill>
                  <a:schemeClr val="tx1"/>
                </a:solidFill>
              </a:rPr>
              <a:t> design</a:t>
            </a:r>
            <a:endParaRPr sz="3600" dirty="0">
              <a:solidFill>
                <a:schemeClr val="tx1"/>
              </a:solidFill>
            </a:endParaRPr>
          </a:p>
        </p:txBody>
      </p:sp>
      <p:sp>
        <p:nvSpPr>
          <p:cNvPr id="6" name="Rectangle 5"/>
          <p:cNvSpPr/>
          <p:nvPr/>
        </p:nvSpPr>
        <p:spPr bwMode="auto">
          <a:xfrm>
            <a:off x="7020420" y="4341128"/>
            <a:ext cx="6907078" cy="272756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r>
              <a:rPr lang="en-US" sz="3600" b="1" i="0" u="none" strike="noStrike" cap="none" spc="0">
                <a:solidFill>
                  <a:schemeClr val="bg1"/>
                </a:solidFill>
                <a:latin typeface="Aptos"/>
                <a:ea typeface="Aptos"/>
                <a:cs typeface="Aptos"/>
              </a:rPr>
              <a:t>design that changes </a:t>
            </a:r>
            <a:endParaRPr sz="3600" b="1" i="0" u="none" strike="noStrike" cap="none" spc="0">
              <a:solidFill>
                <a:schemeClr val="bg1"/>
              </a:solidFill>
              <a:latin typeface="Aptos"/>
              <a:ea typeface="Aptos"/>
              <a:cs typeface="Aptos"/>
            </a:endParaRPr>
          </a:p>
          <a:p>
            <a:pPr algn="l">
              <a:defRPr/>
            </a:pPr>
            <a:r>
              <a:rPr lang="en-US" sz="3600" b="1" i="0" u="none" strike="noStrike" cap="none" spc="0">
                <a:solidFill>
                  <a:schemeClr val="tx1"/>
                </a:solidFill>
                <a:latin typeface="Aptos"/>
                <a:ea typeface="Aptos"/>
                <a:cs typeface="Aptos"/>
              </a:rPr>
              <a:t>as the book </a:t>
            </a:r>
            <a:endParaRPr sz="3600" b="1" i="0" u="none" strike="noStrike" cap="none" spc="0">
              <a:solidFill>
                <a:schemeClr val="tx1"/>
              </a:solidFill>
              <a:latin typeface="Aptos"/>
              <a:ea typeface="Aptos"/>
              <a:cs typeface="Aptos"/>
            </a:endParaRPr>
          </a:p>
          <a:p>
            <a:pPr algn="l">
              <a:defRPr/>
            </a:pPr>
            <a:r>
              <a:rPr lang="en-US" sz="3600" b="1" i="0" u="none" strike="noStrike" cap="none" spc="0">
                <a:solidFill>
                  <a:schemeClr val="tx1"/>
                </a:solidFill>
                <a:latin typeface="Aptos"/>
                <a:ea typeface="Aptos"/>
                <a:cs typeface="Aptos"/>
              </a:rPr>
              <a:t>dives </a:t>
            </a:r>
            <a:endParaRPr sz="3600" b="1" i="0" u="none" strike="noStrike" cap="none" spc="0">
              <a:solidFill>
                <a:schemeClr val="tx1"/>
              </a:solidFill>
              <a:latin typeface="Aptos"/>
              <a:ea typeface="Aptos"/>
              <a:cs typeface="Aptos"/>
            </a:endParaRPr>
          </a:p>
          <a:p>
            <a:pPr algn="l">
              <a:defRPr/>
            </a:pPr>
            <a:r>
              <a:rPr lang="en-US" sz="3600" b="1" i="0" u="none" strike="noStrike" cap="none" spc="0">
                <a:solidFill>
                  <a:schemeClr val="tx1"/>
                </a:solidFill>
                <a:latin typeface="Aptos"/>
                <a:ea typeface="Aptos"/>
                <a:cs typeface="Aptos"/>
              </a:rPr>
              <a:t>deeper. </a:t>
            </a:r>
            <a:endParaRPr sz="3600">
              <a:solidFill>
                <a:schemeClr val="tx1"/>
              </a:solidFill>
            </a:endParaRPr>
          </a:p>
        </p:txBody>
      </p:sp>
      <p:pic>
        <p:nvPicPr>
          <p:cNvPr id="7" name="Picture 6"/>
          <p:cNvPicPr>
            <a:picLocks noChangeAspect="1"/>
          </p:cNvPicPr>
          <p:nvPr/>
        </p:nvPicPr>
        <p:blipFill>
          <a:blip r:embed="rId2"/>
          <a:stretch/>
        </p:blipFill>
        <p:spPr bwMode="auto">
          <a:xfrm>
            <a:off x="8021999" y="924918"/>
            <a:ext cx="5806721" cy="406580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p:cNvPicPr>
          <p:nvPr/>
        </p:nvPicPr>
        <p:blipFill>
          <a:blip r:embed="rId2"/>
          <a:stretch/>
        </p:blipFill>
        <p:spPr bwMode="auto">
          <a:xfrm>
            <a:off x="4969852" y="61134"/>
            <a:ext cx="7014169" cy="3903345"/>
          </a:xfrm>
          <a:prstGeom prst="rect">
            <a:avLst/>
          </a:prstGeom>
        </p:spPr>
      </p:pic>
      <p:pic>
        <p:nvPicPr>
          <p:cNvPr id="5" name="Picture 4"/>
          <p:cNvPicPr>
            <a:picLocks noChangeAspect="1"/>
          </p:cNvPicPr>
          <p:nvPr/>
        </p:nvPicPr>
        <p:blipFill>
          <a:blip r:embed="rId3"/>
          <a:stretch/>
        </p:blipFill>
        <p:spPr bwMode="auto">
          <a:xfrm>
            <a:off x="59616" y="2741925"/>
            <a:ext cx="6088544" cy="3383955"/>
          </a:xfrm>
          <a:prstGeom prst="rect">
            <a:avLst/>
          </a:prstGeom>
        </p:spPr>
      </p:pic>
      <p:pic>
        <p:nvPicPr>
          <p:cNvPr id="6" name="Picture 5"/>
          <p:cNvPicPr>
            <a:picLocks noChangeAspect="1"/>
          </p:cNvPicPr>
          <p:nvPr/>
        </p:nvPicPr>
        <p:blipFill>
          <a:blip r:embed="rId4"/>
          <a:stretch/>
        </p:blipFill>
        <p:spPr bwMode="auto">
          <a:xfrm>
            <a:off x="6022358" y="3166225"/>
            <a:ext cx="6170894" cy="3418876"/>
          </a:xfrm>
          <a:prstGeom prst="rect">
            <a:avLst/>
          </a:prstGeom>
        </p:spPr>
      </p:pic>
      <p:sp>
        <p:nvSpPr>
          <p:cNvPr id="7" name=" 6"/>
          <p:cNvSpPr/>
          <p:nvPr/>
        </p:nvSpPr>
        <p:spPr bwMode="auto">
          <a:xfrm>
            <a:off x="235471" y="188918"/>
            <a:ext cx="4744528" cy="1965996"/>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r>
              <a:rPr sz="2400" b="1" i="0" u="none">
                <a:solidFill>
                  <a:srgbClr val="000000"/>
                </a:solidFill>
                <a:latin typeface="Ubuntu"/>
                <a:ea typeface="Ubuntu"/>
                <a:cs typeface="Ubuntu"/>
              </a:rPr>
              <a:t>Database as Book and Lively Community Archive </a:t>
            </a:r>
            <a:br>
              <a:rPr sz="2400" b="0" i="0" u="none">
                <a:solidFill>
                  <a:srgbClr val="000000"/>
                </a:solidFill>
                <a:latin typeface="Ubuntu"/>
                <a:ea typeface="Ubuntu"/>
                <a:cs typeface="Ubuntu"/>
              </a:rPr>
            </a:br>
            <a:endParaRPr sz="2400" b="0" i="0" u="none">
              <a:solidFill>
                <a:srgbClr val="000000"/>
              </a:solidFill>
              <a:latin typeface="Ubuntu"/>
              <a:ea typeface="Ubuntu"/>
              <a:cs typeface="Ubuntu"/>
            </a:endParaRPr>
          </a:p>
          <a:p>
            <a:pPr>
              <a:defRPr/>
            </a:pPr>
            <a:r>
              <a:rPr sz="2000" b="0" i="0" u="none">
                <a:solidFill>
                  <a:srgbClr val="000000"/>
                </a:solidFill>
                <a:latin typeface="Ubuntu"/>
                <a:ea typeface="Ubuntu"/>
                <a:cs typeface="Ubuntu"/>
              </a:rPr>
              <a:t>Research Data Share Collective;</a:t>
            </a:r>
          </a:p>
          <a:p>
            <a:pPr>
              <a:defRPr/>
            </a:pPr>
            <a:r>
              <a:rPr sz="2000" b="0" i="0" u="none">
                <a:solidFill>
                  <a:srgbClr val="000000"/>
                </a:solidFill>
                <a:latin typeface="Ubuntu"/>
                <a:ea typeface="Ubuntu"/>
                <a:cs typeface="Ubuntu"/>
              </a:rPr>
              <a:t>African Minds;</a:t>
            </a:r>
          </a:p>
          <a:p>
            <a:pPr>
              <a:defRPr/>
            </a:pPr>
            <a:r>
              <a:rPr sz="2000" b="0" i="0" u="none">
                <a:solidFill>
                  <a:srgbClr val="000000"/>
                </a:solidFill>
                <a:latin typeface="Ubuntu"/>
                <a:ea typeface="Ubuntu"/>
                <a:cs typeface="Ubuntu"/>
              </a:rPr>
              <a:t>Platform for Experimental Collaborative Ethnography (PECE)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p:cNvPicPr>
          <p:nvPr/>
        </p:nvPicPr>
        <p:blipFill>
          <a:blip r:embed="rId2"/>
          <a:stretch/>
        </p:blipFill>
        <p:spPr bwMode="auto">
          <a:xfrm>
            <a:off x="7155236" y="268774"/>
            <a:ext cx="4399427" cy="5833315"/>
          </a:xfrm>
          <a:prstGeom prst="rect">
            <a:avLst/>
          </a:prstGeom>
        </p:spPr>
      </p:pic>
      <p:sp>
        <p:nvSpPr>
          <p:cNvPr id="5" name="Rectangle 4"/>
          <p:cNvSpPr/>
          <p:nvPr/>
        </p:nvSpPr>
        <p:spPr bwMode="auto">
          <a:xfrm>
            <a:off x="282058" y="477221"/>
            <a:ext cx="6312646" cy="6003514"/>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endParaRPr/>
          </a:p>
        </p:txBody>
      </p:sp>
      <p:sp>
        <p:nvSpPr>
          <p:cNvPr id="6" name=" 5"/>
          <p:cNvSpPr/>
          <p:nvPr/>
        </p:nvSpPr>
        <p:spPr bwMode="auto">
          <a:xfrm>
            <a:off x="169999" y="149411"/>
            <a:ext cx="6779558" cy="5658970"/>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r>
              <a:rPr sz="2400" b="1" i="0" u="none">
                <a:solidFill>
                  <a:srgbClr val="000000"/>
                </a:solidFill>
                <a:latin typeface="Ubuntu"/>
                <a:ea typeface="Ubuntu"/>
                <a:cs typeface="Ubuntu"/>
              </a:rPr>
              <a:t>Servpub – A Collective Infrastructure to Serve and Publish</a:t>
            </a:r>
            <a:r>
              <a:rPr sz="1800" b="1" i="0" u="none">
                <a:solidFill>
                  <a:srgbClr val="000000"/>
                </a:solidFill>
                <a:latin typeface="Ubuntu"/>
                <a:ea typeface="Ubuntu"/>
                <a:cs typeface="Ubuntu"/>
              </a:rPr>
              <a:t> </a:t>
            </a:r>
          </a:p>
          <a:p>
            <a:pPr>
              <a:defRPr/>
            </a:pPr>
            <a:endParaRPr sz="1800" b="1" i="0" u="none">
              <a:solidFill>
                <a:srgbClr val="000000"/>
              </a:solidFill>
              <a:latin typeface="Ubuntu"/>
              <a:ea typeface="Ubuntu"/>
              <a:cs typeface="Ubuntu"/>
            </a:endParaRPr>
          </a:p>
          <a:p>
            <a:pPr>
              <a:defRPr/>
            </a:pPr>
            <a:r>
              <a:rPr sz="1800" b="1" i="0" u="none">
                <a:solidFill>
                  <a:srgbClr val="000000"/>
                </a:solidFill>
                <a:latin typeface="Ubuntu"/>
                <a:ea typeface="Ubuntu"/>
                <a:cs typeface="Ubuntu"/>
              </a:rPr>
              <a:t>Sl</a:t>
            </a:r>
            <a:r>
              <a:rPr sz="2000" b="1" i="0" u="none">
                <a:solidFill>
                  <a:srgbClr val="000000"/>
                </a:solidFill>
                <a:latin typeface="Ubuntu"/>
                <a:ea typeface="Ubuntu"/>
                <a:cs typeface="Ubuntu"/>
              </a:rPr>
              <a:t>ade School of Fine Art</a:t>
            </a:r>
            <a:r>
              <a:rPr sz="2000" b="0" i="0" u="none">
                <a:solidFill>
                  <a:srgbClr val="000000"/>
                </a:solidFill>
                <a:latin typeface="Ubuntu"/>
                <a:ea typeface="Ubuntu"/>
                <a:cs typeface="Ubuntu"/>
              </a:rPr>
              <a:t>, part of the University College London; </a:t>
            </a:r>
            <a:br>
              <a:rPr sz="2000" b="0" i="0" u="none">
                <a:solidFill>
                  <a:srgbClr val="000000"/>
                </a:solidFill>
                <a:latin typeface="Ubuntu"/>
                <a:ea typeface="Ubuntu"/>
                <a:cs typeface="Ubuntu"/>
              </a:rPr>
            </a:br>
            <a:r>
              <a:rPr sz="2000" b="1" i="0" u="none">
                <a:solidFill>
                  <a:srgbClr val="000000"/>
                </a:solidFill>
                <a:latin typeface="Ubuntu"/>
                <a:ea typeface="Ubuntu"/>
                <a:cs typeface="Ubuntu"/>
              </a:rPr>
              <a:t>CSNI</a:t>
            </a:r>
            <a:r>
              <a:rPr sz="2000" b="0" i="0" u="none">
                <a:solidFill>
                  <a:srgbClr val="000000"/>
                </a:solidFill>
                <a:latin typeface="Ubuntu"/>
                <a:ea typeface="Ubuntu"/>
                <a:cs typeface="Ubuntu"/>
              </a:rPr>
              <a:t>, a research centre at London South Bank University; </a:t>
            </a:r>
            <a:br>
              <a:rPr sz="2000" b="0" i="0" u="none">
                <a:solidFill>
                  <a:srgbClr val="000000"/>
                </a:solidFill>
                <a:latin typeface="Ubuntu"/>
                <a:ea typeface="Ubuntu"/>
                <a:cs typeface="Ubuntu"/>
              </a:rPr>
            </a:br>
            <a:r>
              <a:rPr sz="2000" b="1" i="0" u="none">
                <a:solidFill>
                  <a:srgbClr val="000000"/>
                </a:solidFill>
                <a:latin typeface="Ubuntu"/>
                <a:ea typeface="Ubuntu"/>
                <a:cs typeface="Ubuntu"/>
              </a:rPr>
              <a:t>SHAPE</a:t>
            </a:r>
            <a:r>
              <a:rPr sz="2000" b="0" i="0" u="none">
                <a:solidFill>
                  <a:srgbClr val="000000"/>
                </a:solidFill>
                <a:latin typeface="Ubuntu"/>
                <a:ea typeface="Ubuntu"/>
                <a:cs typeface="Ubuntu"/>
              </a:rPr>
              <a:t>, a research project at Aarhus University focused on digital citizenship; </a:t>
            </a:r>
            <a:br>
              <a:rPr sz="2000" b="0" i="0" u="none">
                <a:solidFill>
                  <a:srgbClr val="000000"/>
                </a:solidFill>
                <a:latin typeface="Ubuntu"/>
                <a:ea typeface="Ubuntu"/>
                <a:cs typeface="Ubuntu"/>
              </a:rPr>
            </a:br>
            <a:r>
              <a:rPr sz="2000" b="1" i="0" u="none">
                <a:solidFill>
                  <a:srgbClr val="000000"/>
                </a:solidFill>
                <a:latin typeface="Ubuntu"/>
                <a:ea typeface="Ubuntu"/>
                <a:cs typeface="Ubuntu"/>
              </a:rPr>
              <a:t>Minor Compositions</a:t>
            </a:r>
            <a:r>
              <a:rPr sz="2000" b="0" i="0" u="none">
                <a:solidFill>
                  <a:srgbClr val="000000"/>
                </a:solidFill>
                <a:latin typeface="Ubuntu"/>
                <a:ea typeface="Ubuntu"/>
                <a:cs typeface="Ubuntu"/>
              </a:rPr>
              <a:t>, a publisher of books and media drawing from autonomous politics, avantgarde aesthetics, and the revolutions of everyday life; </a:t>
            </a:r>
            <a:br>
              <a:rPr sz="2000" b="0" i="0" u="none">
                <a:solidFill>
                  <a:srgbClr val="000000"/>
                </a:solidFill>
                <a:latin typeface="Ubuntu"/>
                <a:ea typeface="Ubuntu"/>
                <a:cs typeface="Ubuntu"/>
              </a:rPr>
            </a:br>
            <a:r>
              <a:rPr sz="2000" b="1" i="0" u="none">
                <a:solidFill>
                  <a:srgbClr val="000000"/>
                </a:solidFill>
                <a:latin typeface="Ubuntu"/>
                <a:ea typeface="Ubuntu"/>
                <a:cs typeface="Ubuntu"/>
              </a:rPr>
              <a:t>In-grid</a:t>
            </a:r>
            <a:r>
              <a:rPr sz="2000" b="0" i="0" u="none">
                <a:solidFill>
                  <a:srgbClr val="000000"/>
                </a:solidFill>
                <a:latin typeface="Ubuntu"/>
                <a:ea typeface="Ubuntu"/>
                <a:cs typeface="Ubuntu"/>
              </a:rPr>
              <a:t>, a London-based trans*feminist collective of artists/educators/technologists working in and around digital infrastructure; </a:t>
            </a:r>
            <a:br>
              <a:rPr sz="2000" b="0" i="0" u="none">
                <a:solidFill>
                  <a:srgbClr val="000000"/>
                </a:solidFill>
                <a:latin typeface="Ubuntu"/>
                <a:ea typeface="Ubuntu"/>
                <a:cs typeface="Ubuntu"/>
              </a:rPr>
            </a:br>
            <a:r>
              <a:rPr sz="2000" b="1" i="0" u="none">
                <a:solidFill>
                  <a:srgbClr val="000000"/>
                </a:solidFill>
                <a:latin typeface="Ubuntu"/>
                <a:ea typeface="Ubuntu"/>
                <a:cs typeface="Ubuntu"/>
              </a:rPr>
              <a:t>Syster Server</a:t>
            </a:r>
            <a:r>
              <a:rPr sz="2000" b="0" i="0" u="none">
                <a:solidFill>
                  <a:srgbClr val="000000"/>
                </a:solidFill>
                <a:latin typeface="Ubuntu"/>
                <a:ea typeface="Ubuntu"/>
                <a:cs typeface="Ubuntu"/>
              </a:rPr>
              <a:t>, an international collective run by feminists that offers internet-based FOSS tools to its network of feminists, queers and trans; </a:t>
            </a:r>
            <a:br>
              <a:rPr sz="2000" b="0" i="0" u="none">
                <a:solidFill>
                  <a:srgbClr val="000000"/>
                </a:solidFill>
                <a:latin typeface="Ubuntu"/>
                <a:ea typeface="Ubuntu"/>
                <a:cs typeface="Ubuntu"/>
              </a:rPr>
            </a:br>
            <a:r>
              <a:rPr sz="2000" b="1" i="0" u="none">
                <a:solidFill>
                  <a:srgbClr val="000000"/>
                </a:solidFill>
                <a:latin typeface="Ubuntu"/>
                <a:ea typeface="Ubuntu"/>
                <a:cs typeface="Ubuntu"/>
              </a:rPr>
              <a:t>Creative Crowds</a:t>
            </a:r>
            <a:r>
              <a:rPr sz="2000" b="0" i="0" u="none">
                <a:solidFill>
                  <a:srgbClr val="000000"/>
                </a:solidFill>
                <a:latin typeface="Ubuntu"/>
                <a:ea typeface="Ubuntu"/>
                <a:cs typeface="Ubuntu"/>
              </a:rPr>
              <a:t>, a shared server for FLOSS publishing experiments to explore how different ways of working are shaped by (and shape) different realities.</a:t>
            </a:r>
          </a:p>
        </p:txBody>
      </p:sp>
      <p:sp>
        <p:nvSpPr>
          <p:cNvPr id="7" name="Rectangle 6"/>
          <p:cNvSpPr/>
          <p:nvPr/>
        </p:nvSpPr>
        <p:spPr bwMode="auto">
          <a:xfrm>
            <a:off x="9116029" y="6102089"/>
            <a:ext cx="3006911" cy="640115"/>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sz="2000">
                <a:latin typeface="Ubuntu"/>
                <a:ea typeface="Ubuntu"/>
                <a:cs typeface="Ubuntu"/>
              </a:rPr>
              <a:t>Image: Mara Karagianni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bwMode="auto">
        <a:xfrm>
          <a:off x="0" y="0"/>
          <a:ext cx="0" cy="0"/>
          <a:chOff x="0" y="0"/>
          <a:chExt cx="0" cy="0"/>
        </a:xfrm>
      </p:grpSpPr>
      <p:pic>
        <p:nvPicPr>
          <p:cNvPr id="4" name="Picture 3"/>
          <p:cNvPicPr>
            <a:picLocks noChangeAspect="1"/>
          </p:cNvPicPr>
          <p:nvPr/>
        </p:nvPicPr>
        <p:blipFill>
          <a:blip r:embed="rId2"/>
          <a:stretch/>
        </p:blipFill>
        <p:spPr bwMode="auto">
          <a:xfrm>
            <a:off x="0" y="744706"/>
            <a:ext cx="12191999" cy="6165218"/>
          </a:xfrm>
          <a:prstGeom prst="rect">
            <a:avLst/>
          </a:prstGeom>
        </p:spPr>
      </p:pic>
      <p:sp>
        <p:nvSpPr>
          <p:cNvPr id="5" name="Title 1"/>
          <p:cNvSpPr>
            <a:spLocks noGrp="1"/>
          </p:cNvSpPr>
          <p:nvPr>
            <p:ph type="ctrTitle"/>
          </p:nvPr>
        </p:nvSpPr>
        <p:spPr bwMode="auto">
          <a:xfrm>
            <a:off x="2251361" y="-311726"/>
            <a:ext cx="8193273" cy="999954"/>
          </a:xfrm>
        </p:spPr>
        <p:txBody>
          <a:bodyPr vertOverflow="overflow" horzOverflow="clip" vert="horz" wrap="square" lIns="91440" tIns="45720" rIns="91440" bIns="45720" numCol="1" spcCol="0" rtlCol="0" fromWordArt="0" anchor="b" anchorCtr="0" forceAA="0" compatLnSpc="0">
            <a:noAutofit/>
          </a:bodyPr>
          <a:lstStyle/>
          <a:p>
            <a:pPr>
              <a:defRPr/>
            </a:pPr>
            <a:r>
              <a:rPr lang="en-GB" sz="4000" b="0" i="0" u="none" strike="noStrike" cap="none" spc="0" dirty="0">
                <a:solidFill>
                  <a:schemeClr val="bg1"/>
                </a:solidFill>
                <a:latin typeface="Ubuntu"/>
                <a:ea typeface="Ubuntu"/>
                <a:cs typeface="Ubuntu"/>
              </a:rPr>
              <a:t>https://</a:t>
            </a:r>
            <a:r>
              <a:rPr lang="en-GB" sz="4000" b="0" i="0" u="none" strike="noStrike" cap="none" spc="0" dirty="0" err="1">
                <a:solidFill>
                  <a:schemeClr val="bg1"/>
                </a:solidFill>
                <a:latin typeface="Ubuntu"/>
                <a:ea typeface="Ubuntu"/>
                <a:cs typeface="Ubuntu"/>
              </a:rPr>
              <a:t>compendium.copim.ac.uk</a:t>
            </a:r>
            <a:endParaRPr sz="4000" b="0" i="0" u="none" dirty="0">
              <a:solidFill>
                <a:schemeClr val="bg1"/>
              </a:solidFill>
              <a:latin typeface="Ubuntu"/>
              <a:ea typeface="Ubuntu"/>
              <a:cs typeface="Ubuntu"/>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p:cNvPicPr>
          <p:nvPr/>
        </p:nvPicPr>
        <p:blipFill>
          <a:blip r:embed="rId2"/>
          <a:stretch/>
        </p:blipFill>
        <p:spPr bwMode="auto">
          <a:xfrm>
            <a:off x="0" y="-42332"/>
            <a:ext cx="12191999" cy="692149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p:cNvPicPr>
          <p:nvPr/>
        </p:nvPicPr>
        <p:blipFill>
          <a:blip r:embed="rId2"/>
          <a:stretch/>
        </p:blipFill>
        <p:spPr bwMode="auto">
          <a:xfrm>
            <a:off x="18250" y="0"/>
            <a:ext cx="12155496"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p:cNvPicPr>
          <p:nvPr/>
        </p:nvPicPr>
        <p:blipFill>
          <a:blip r:embed="rId2"/>
          <a:stretch/>
        </p:blipFill>
        <p:spPr bwMode="auto">
          <a:xfrm>
            <a:off x="0" y="-42332"/>
            <a:ext cx="12191999" cy="690033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p:cNvPicPr>
          <p:nvPr/>
        </p:nvPicPr>
        <p:blipFill>
          <a:blip r:embed="rId2"/>
          <a:stretch/>
        </p:blipFill>
        <p:spPr bwMode="auto">
          <a:xfrm>
            <a:off x="18250" y="0"/>
            <a:ext cx="12155496"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6" descr="Copim"/>
          <p:cNvPicPr>
            <a:picLocks noChangeAspect="1" noChangeArrowheads="1"/>
          </p:cNvPicPr>
          <p:nvPr/>
        </p:nvPicPr>
        <p:blipFill>
          <a:blip r:embed="rId2"/>
          <a:stretch/>
        </p:blipFill>
        <p:spPr bwMode="auto">
          <a:xfrm>
            <a:off x="633414" y="2904494"/>
            <a:ext cx="2116932" cy="1035015"/>
          </a:xfrm>
          <a:prstGeom prst="rect">
            <a:avLst/>
          </a:prstGeom>
          <a:noFill/>
        </p:spPr>
      </p:pic>
      <p:pic>
        <p:nvPicPr>
          <p:cNvPr id="5" name="Picture 2" descr="Experimental Publishing Compendium · Copim"/>
          <p:cNvPicPr>
            <a:picLocks noGrp="1" noChangeAspect="1" noChangeArrowheads="1"/>
          </p:cNvPicPr>
          <p:nvPr>
            <p:ph idx="1"/>
          </p:nvPr>
        </p:nvPicPr>
        <p:blipFill>
          <a:blip r:embed="rId3"/>
          <a:stretch/>
        </p:blipFill>
        <p:spPr bwMode="auto">
          <a:xfrm>
            <a:off x="551707" y="5277437"/>
            <a:ext cx="2198639" cy="1127507"/>
          </a:xfrm>
          <a:prstGeom prst="rect">
            <a:avLst/>
          </a:prstGeom>
          <a:noFill/>
        </p:spPr>
      </p:pic>
      <p:pic>
        <p:nvPicPr>
          <p:cNvPr id="6" name="Picture 5" descr="Copim"/>
          <p:cNvPicPr>
            <a:picLocks noChangeAspect="1" noChangeArrowheads="1"/>
          </p:cNvPicPr>
          <p:nvPr/>
        </p:nvPicPr>
        <p:blipFill>
          <a:blip r:embed="rId4"/>
          <a:stretch/>
        </p:blipFill>
        <p:spPr bwMode="auto">
          <a:xfrm>
            <a:off x="633414" y="3953506"/>
            <a:ext cx="1981199" cy="1181710"/>
          </a:xfrm>
          <a:prstGeom prst="rect">
            <a:avLst/>
          </a:prstGeom>
          <a:noFill/>
        </p:spPr>
      </p:pic>
      <p:pic>
        <p:nvPicPr>
          <p:cNvPr id="7" name="Picture 2"/>
          <p:cNvPicPr>
            <a:picLocks noChangeAspect="1" noChangeArrowheads="1"/>
          </p:cNvPicPr>
          <p:nvPr/>
        </p:nvPicPr>
        <p:blipFill>
          <a:blip r:embed="rId5"/>
          <a:stretch/>
        </p:blipFill>
        <p:spPr bwMode="auto">
          <a:xfrm>
            <a:off x="0" y="-6500"/>
            <a:ext cx="12192000" cy="2910994"/>
          </a:xfrm>
          <a:prstGeom prst="rect">
            <a:avLst/>
          </a:prstGeom>
          <a:noFill/>
        </p:spPr>
      </p:pic>
      <p:sp>
        <p:nvSpPr>
          <p:cNvPr id="8" name="TextBox 8"/>
          <p:cNvSpPr>
            <a:spLocks/>
          </p:cNvSpPr>
          <p:nvPr/>
        </p:nvSpPr>
        <p:spPr bwMode="auto">
          <a:xfrm>
            <a:off x="3159918" y="3293178"/>
            <a:ext cx="8193882" cy="646331"/>
          </a:xfrm>
          <a:prstGeom prst="rect">
            <a:avLst/>
          </a:prstGeom>
          <a:noFill/>
        </p:spPr>
        <p:txBody>
          <a:bodyPr wrap="square" rtlCol="0">
            <a:spAutoFit/>
          </a:bodyPr>
          <a:lstStyle/>
          <a:p>
            <a:pPr>
              <a:defRPr/>
            </a:pPr>
            <a:r>
              <a:rPr lang="en-GB" b="0" i="0">
                <a:solidFill>
                  <a:srgbClr val="333333"/>
                </a:solidFill>
                <a:latin typeface="-apple-system"/>
              </a:rPr>
              <a:t>A community working to build a fairer, more  open future for scholarly books: </a:t>
            </a:r>
            <a:r>
              <a:rPr lang="en-GB" b="0" i="0" u="sng">
                <a:solidFill>
                  <a:srgbClr val="333333"/>
                </a:solidFill>
                <a:latin typeface="-apple-system"/>
                <a:hlinkClick r:id="rId6" tooltip="https://copim.pubpub.org/"/>
              </a:rPr>
              <a:t>https://copim.pubpub.org/</a:t>
            </a:r>
            <a:r>
              <a:rPr lang="en-GB" b="0" i="0">
                <a:solidFill>
                  <a:srgbClr val="333333"/>
                </a:solidFill>
                <a:latin typeface="-apple-system"/>
              </a:rPr>
              <a:t> </a:t>
            </a:r>
            <a:endParaRPr lang="en-US"/>
          </a:p>
        </p:txBody>
      </p:sp>
      <p:sp>
        <p:nvSpPr>
          <p:cNvPr id="9" name="TextBox 9"/>
          <p:cNvSpPr>
            <a:spLocks/>
          </p:cNvSpPr>
          <p:nvPr/>
        </p:nvSpPr>
        <p:spPr bwMode="auto">
          <a:xfrm>
            <a:off x="3114553" y="4211886"/>
            <a:ext cx="8511946" cy="923330"/>
          </a:xfrm>
          <a:prstGeom prst="rect">
            <a:avLst/>
          </a:prstGeom>
          <a:noFill/>
        </p:spPr>
        <p:txBody>
          <a:bodyPr wrap="none" rtlCol="0">
            <a:spAutoFit/>
          </a:bodyPr>
          <a:lstStyle/>
          <a:p>
            <a:pPr>
              <a:defRPr/>
            </a:pPr>
            <a:r>
              <a:rPr lang="en-GB"/>
              <a:t>The OBF project will significantly expand key infrastructures created by COPIM to </a:t>
            </a:r>
            <a:endParaRPr/>
          </a:p>
          <a:p>
            <a:pPr>
              <a:defRPr/>
            </a:pPr>
            <a:r>
              <a:rPr lang="en-GB"/>
              <a:t>achieve a step change in how community-owned OA book publishing is delivered.</a:t>
            </a:r>
            <a:endParaRPr/>
          </a:p>
          <a:p>
            <a:pPr>
              <a:defRPr/>
            </a:pPr>
            <a:r>
              <a:rPr lang="en-US" u="sng">
                <a:hlinkClick r:id="rId7" tooltip="https://copim.pubpub.org/open-book-futures-project"/>
              </a:rPr>
              <a:t>https://copim.pubpub.org/open-book-futures-project</a:t>
            </a:r>
            <a:r>
              <a:rPr lang="en-US"/>
              <a:t> </a:t>
            </a:r>
            <a:endParaRPr/>
          </a:p>
        </p:txBody>
      </p:sp>
      <p:pic>
        <p:nvPicPr>
          <p:cNvPr id="10" name="Picture 11" descr="A close-up of a logo&#10;&#10;Description automatically generated"/>
          <p:cNvPicPr>
            <a:picLocks noChangeAspect="1"/>
          </p:cNvPicPr>
          <p:nvPr/>
        </p:nvPicPr>
        <p:blipFill>
          <a:blip r:embed="rId8"/>
          <a:stretch/>
        </p:blipFill>
        <p:spPr bwMode="auto">
          <a:xfrm>
            <a:off x="8296274" y="6175741"/>
            <a:ext cx="3895725" cy="764257"/>
          </a:xfrm>
          <a:prstGeom prst="rect">
            <a:avLst/>
          </a:prstGeom>
        </p:spPr>
      </p:pic>
      <p:sp>
        <p:nvSpPr>
          <p:cNvPr id="11" name="TextBox 12"/>
          <p:cNvSpPr>
            <a:spLocks/>
          </p:cNvSpPr>
          <p:nvPr/>
        </p:nvSpPr>
        <p:spPr bwMode="auto">
          <a:xfrm>
            <a:off x="6863510" y="6308208"/>
            <a:ext cx="1432765" cy="369332"/>
          </a:xfrm>
          <a:prstGeom prst="rect">
            <a:avLst/>
          </a:prstGeom>
          <a:noFill/>
        </p:spPr>
        <p:txBody>
          <a:bodyPr wrap="none" rtlCol="0">
            <a:spAutoFit/>
          </a:bodyPr>
          <a:lstStyle/>
          <a:p>
            <a:pPr>
              <a:defRPr/>
            </a:pPr>
            <a:r>
              <a:rPr lang="en-US"/>
              <a:t>Our funders:</a:t>
            </a:r>
            <a:endParaRPr/>
          </a:p>
        </p:txBody>
      </p:sp>
      <p:sp>
        <p:nvSpPr>
          <p:cNvPr id="12" name="TextBox 13"/>
          <p:cNvSpPr>
            <a:spLocks/>
          </p:cNvSpPr>
          <p:nvPr/>
        </p:nvSpPr>
        <p:spPr bwMode="auto">
          <a:xfrm>
            <a:off x="3159918" y="5384878"/>
            <a:ext cx="8421216" cy="923330"/>
          </a:xfrm>
          <a:prstGeom prst="rect">
            <a:avLst/>
          </a:prstGeom>
          <a:noFill/>
        </p:spPr>
        <p:txBody>
          <a:bodyPr wrap="none" rtlCol="0">
            <a:spAutoFit/>
          </a:bodyPr>
          <a:lstStyle/>
          <a:p>
            <a:pPr>
              <a:defRPr/>
            </a:pPr>
            <a:r>
              <a:rPr lang="en-GB" sz="1800">
                <a:solidFill>
                  <a:srgbClr val="000000"/>
                </a:solidFill>
                <a:latin typeface="Aptos"/>
                <a:ea typeface="Aptos"/>
                <a:cs typeface="Times New Roman"/>
              </a:rPr>
              <a:t>a guide and reference which brings together tools, practices, and books to promote </a:t>
            </a:r>
            <a:endParaRPr/>
          </a:p>
          <a:p>
            <a:pPr>
              <a:defRPr/>
            </a:pPr>
            <a:r>
              <a:rPr lang="en-GB" sz="1800">
                <a:solidFill>
                  <a:srgbClr val="000000"/>
                </a:solidFill>
                <a:latin typeface="Aptos"/>
                <a:ea typeface="Aptos"/>
                <a:cs typeface="Times New Roman"/>
              </a:rPr>
              <a:t>the publication of experimental scholarly works</a:t>
            </a:r>
            <a:r>
              <a:rPr lang="en-GB" sz="1800">
                <a:latin typeface="Aptos"/>
                <a:ea typeface="Aptos"/>
                <a:cs typeface="Times New Roman"/>
              </a:rPr>
              <a:t>. </a:t>
            </a:r>
            <a:r>
              <a:rPr lang="en-GB" sz="1800" u="sng">
                <a:latin typeface="Aptos"/>
                <a:ea typeface="Aptos"/>
                <a:cs typeface="Times New Roman"/>
                <a:hlinkClick r:id="rId9" tooltip="https://compendium.copim.ac.uk/"/>
              </a:rPr>
              <a:t>https://compendium.copim.ac.uk/</a:t>
            </a:r>
            <a:r>
              <a:rPr lang="en-GB" sz="1800">
                <a:latin typeface="Aptos"/>
                <a:ea typeface="Aptos"/>
                <a:cs typeface="Times New Roman"/>
              </a:rPr>
              <a:t> </a:t>
            </a:r>
            <a:endParaRPr/>
          </a:p>
          <a:p>
            <a:pPr>
              <a:defRPr/>
            </a:pP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p:cNvPicPr>
          <p:nvPr/>
        </p:nvPicPr>
        <p:blipFill>
          <a:blip r:embed="rId2"/>
          <a:stretch/>
        </p:blipFill>
        <p:spPr bwMode="auto">
          <a:xfrm>
            <a:off x="18250" y="0"/>
            <a:ext cx="12155496"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p:cNvPicPr>
          <p:nvPr/>
        </p:nvPicPr>
        <p:blipFill>
          <a:blip r:embed="rId2"/>
          <a:stretch/>
        </p:blipFill>
        <p:spPr bwMode="auto">
          <a:xfrm>
            <a:off x="18250" y="0"/>
            <a:ext cx="12155496"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p:cNvPicPr>
          <p:nvPr/>
        </p:nvPicPr>
        <p:blipFill>
          <a:blip r:embed="rId2"/>
          <a:stretch/>
        </p:blipFill>
        <p:spPr bwMode="auto">
          <a:xfrm>
            <a:off x="18250" y="0"/>
            <a:ext cx="12155496"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p:cNvPicPr>
          <p:nvPr/>
        </p:nvPicPr>
        <p:blipFill>
          <a:blip r:embed="rId2"/>
          <a:stretch/>
        </p:blipFill>
        <p:spPr bwMode="auto">
          <a:xfrm>
            <a:off x="18250" y="0"/>
            <a:ext cx="12155496"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p:cNvPicPr>
          <p:nvPr/>
        </p:nvPicPr>
        <p:blipFill>
          <a:blip r:embed="rId2"/>
          <a:stretch/>
        </p:blipFill>
        <p:spPr bwMode="auto">
          <a:xfrm>
            <a:off x="18250" y="0"/>
            <a:ext cx="12155496"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bwMode="auto">
        <a:xfrm>
          <a:off x="0" y="0"/>
          <a:ext cx="0" cy="0"/>
          <a:chOff x="0" y="0"/>
          <a:chExt cx="0" cy="0"/>
        </a:xfrm>
      </p:grpSpPr>
      <p:pic>
        <p:nvPicPr>
          <p:cNvPr id="4" name="Picture 3"/>
          <p:cNvPicPr>
            <a:picLocks noChangeAspect="1"/>
          </p:cNvPicPr>
          <p:nvPr/>
        </p:nvPicPr>
        <p:blipFill>
          <a:blip r:embed="rId2"/>
          <a:stretch/>
        </p:blipFill>
        <p:spPr bwMode="auto">
          <a:xfrm>
            <a:off x="0" y="692752"/>
            <a:ext cx="12191999" cy="6165218"/>
          </a:xfrm>
          <a:prstGeom prst="rect">
            <a:avLst/>
          </a:prstGeom>
        </p:spPr>
      </p:pic>
      <p:sp>
        <p:nvSpPr>
          <p:cNvPr id="5" name="Title 1"/>
          <p:cNvSpPr>
            <a:spLocks noGrp="1"/>
          </p:cNvSpPr>
          <p:nvPr>
            <p:ph type="ctrTitle"/>
          </p:nvPr>
        </p:nvSpPr>
        <p:spPr bwMode="auto">
          <a:xfrm>
            <a:off x="398808" y="-311724"/>
            <a:ext cx="11394381" cy="999954"/>
          </a:xfrm>
          <a:noFill/>
        </p:spPr>
        <p:txBody>
          <a:bodyPr vertOverflow="overflow" horzOverflow="clip" vert="horz" wrap="square" lIns="91440" tIns="45720" rIns="91440" bIns="45720" numCol="1" spcCol="0" rtlCol="0" fromWordArt="0" anchor="b" anchorCtr="0" forceAA="0" compatLnSpc="0">
            <a:noAutofit/>
          </a:bodyPr>
          <a:lstStyle/>
          <a:p>
            <a:pPr>
              <a:defRPr/>
            </a:pPr>
            <a:r>
              <a:rPr lang="en-GB" sz="4000" b="0" i="0" u="none" strike="noStrike" cap="none" spc="0" dirty="0">
                <a:solidFill>
                  <a:schemeClr val="bg1"/>
                </a:solidFill>
                <a:latin typeface="Ubuntu"/>
                <a:ea typeface="Ubuntu"/>
                <a:cs typeface="Ubuntu"/>
              </a:rPr>
              <a:t>https://</a:t>
            </a:r>
            <a:r>
              <a:rPr lang="en-GB" sz="4000" b="0" i="0" u="none" strike="noStrike" cap="none" spc="0" dirty="0" err="1">
                <a:solidFill>
                  <a:schemeClr val="bg1"/>
                </a:solidFill>
                <a:latin typeface="Ubuntu"/>
                <a:ea typeface="Ubuntu"/>
                <a:cs typeface="Ubuntu"/>
              </a:rPr>
              <a:t>github.com</a:t>
            </a:r>
            <a:r>
              <a:rPr lang="en-GB" sz="4000" b="0" i="0" u="none" strike="noStrike" cap="none" spc="0" dirty="0">
                <a:solidFill>
                  <a:schemeClr val="bg1"/>
                </a:solidFill>
                <a:latin typeface="Ubuntu"/>
                <a:ea typeface="Ubuntu"/>
                <a:cs typeface="Ubuntu"/>
              </a:rPr>
              <a:t>/COPIM/</a:t>
            </a:r>
            <a:r>
              <a:rPr lang="en-GB" sz="4000" b="0" i="0" u="none" strike="noStrike" cap="none" spc="0" dirty="0" err="1">
                <a:solidFill>
                  <a:schemeClr val="bg1"/>
                </a:solidFill>
                <a:latin typeface="Ubuntu"/>
                <a:ea typeface="Ubuntu"/>
                <a:cs typeface="Ubuntu"/>
              </a:rPr>
              <a:t>expub_compendium</a:t>
            </a:r>
            <a:endParaRPr sz="4000" b="0" i="0" u="none" dirty="0">
              <a:solidFill>
                <a:schemeClr val="bg1"/>
              </a:solidFill>
              <a:latin typeface="Ubuntu"/>
              <a:ea typeface="Ubuntu"/>
              <a:cs typeface="Ubuntu"/>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EF5E9B-04E5-A295-E661-8293308549C5}"/>
              </a:ext>
            </a:extLst>
          </p:cNvPr>
          <p:cNvSpPr>
            <a:spLocks noGrp="1"/>
          </p:cNvSpPr>
          <p:nvPr>
            <p:ph idx="1"/>
          </p:nvPr>
        </p:nvSpPr>
        <p:spPr>
          <a:xfrm>
            <a:off x="767408" y="692697"/>
            <a:ext cx="10657184" cy="6165304"/>
          </a:xfrm>
        </p:spPr>
        <p:txBody>
          <a:bodyPr>
            <a:normAutofit/>
          </a:bodyPr>
          <a:lstStyle/>
          <a:p>
            <a:pPr>
              <a:spcBef>
                <a:spcPts val="0"/>
              </a:spcBef>
            </a:pPr>
            <a:r>
              <a:rPr lang="en-GB" sz="1800" dirty="0">
                <a:solidFill>
                  <a:srgbClr val="000000"/>
                </a:solidFill>
                <a:effectLst/>
                <a:latin typeface="Arial" panose="020B0604020202020204" pitchFamily="34" charset="0"/>
              </a:rPr>
              <a:t>Many experimental publishing projects focus on increasing interaction around books and texts. What are some of the important lessons learned from earlier experiments that relate to this or from our own experiences as scholars and publishers with social scholarship (e.g. annotations, open peer review, collaborative authorship)?</a:t>
            </a:r>
          </a:p>
          <a:p>
            <a:pPr>
              <a:spcBef>
                <a:spcPts val="0"/>
              </a:spcBef>
            </a:pPr>
            <a:endParaRPr lang="en-GB" sz="1800" dirty="0">
              <a:effectLst/>
            </a:endParaRPr>
          </a:p>
          <a:p>
            <a:pPr>
              <a:spcBef>
                <a:spcPts val="0"/>
              </a:spcBef>
            </a:pPr>
            <a:r>
              <a:rPr lang="en-GB" sz="1800" dirty="0">
                <a:solidFill>
                  <a:srgbClr val="000000"/>
                </a:solidFill>
                <a:effectLst/>
                <a:latin typeface="Arial" panose="020B0604020202020204" pitchFamily="34" charset="0"/>
              </a:rPr>
              <a:t>Inhibitions related to experimental publishing are often related to lack of time, funding, and expertise. Could we share some examples of how people have started to address these?</a:t>
            </a:r>
            <a:endParaRPr lang="en-GB" sz="1800" dirty="0">
              <a:effectLst/>
            </a:endParaRPr>
          </a:p>
          <a:p>
            <a:pPr>
              <a:spcBef>
                <a:spcPts val="0"/>
              </a:spcBef>
              <a:spcAft>
                <a:spcPts val="0"/>
              </a:spcAft>
            </a:pPr>
            <a:endParaRPr lang="en-GB" sz="1800" dirty="0">
              <a:solidFill>
                <a:srgbClr val="000000"/>
              </a:solidFill>
              <a:effectLst/>
              <a:latin typeface="Arial" panose="020B0604020202020204" pitchFamily="34" charset="0"/>
            </a:endParaRPr>
          </a:p>
          <a:p>
            <a:pPr>
              <a:spcBef>
                <a:spcPts val="0"/>
              </a:spcBef>
              <a:spcAft>
                <a:spcPts val="0"/>
              </a:spcAft>
            </a:pPr>
            <a:r>
              <a:rPr lang="en-GB" sz="1800" dirty="0">
                <a:solidFill>
                  <a:srgbClr val="000000"/>
                </a:solidFill>
                <a:effectLst/>
                <a:latin typeface="Arial" panose="020B0604020202020204" pitchFamily="34" charset="0"/>
              </a:rPr>
              <a:t>How can publishers communicate better whether they are open for more experimental forms of book publication and if so how can they communicate better what types of publications they can support?</a:t>
            </a:r>
            <a:endParaRPr lang="en-GB" dirty="0">
              <a:effectLst/>
            </a:endParaRPr>
          </a:p>
          <a:p>
            <a:pPr marL="0" indent="0">
              <a:spcBef>
                <a:spcPts val="0"/>
              </a:spcBef>
              <a:spcAft>
                <a:spcPts val="0"/>
              </a:spcAft>
              <a:buNone/>
            </a:pPr>
            <a:r>
              <a:rPr lang="en-GB" dirty="0">
                <a:effectLst/>
              </a:rPr>
              <a:t> </a:t>
            </a:r>
          </a:p>
          <a:p>
            <a:pPr>
              <a:spcBef>
                <a:spcPts val="0"/>
              </a:spcBef>
              <a:spcAft>
                <a:spcPts val="0"/>
              </a:spcAft>
            </a:pPr>
            <a:r>
              <a:rPr lang="en-GB" sz="1800" dirty="0">
                <a:solidFill>
                  <a:srgbClr val="000000"/>
                </a:solidFill>
                <a:effectLst/>
                <a:latin typeface="Arial" panose="020B0604020202020204" pitchFamily="34" charset="0"/>
              </a:rPr>
              <a:t>Experimental book publishing projects have seen most uptake in those fields and amongst those scholars who are technologically savvy (e.g. the Digital Humanities). How can we support and or start to interest those that are less tech savvy in the possibilities that experimental publishing offers?</a:t>
            </a:r>
            <a:endParaRPr lang="en-GB" dirty="0">
              <a:effectLst/>
            </a:endParaRPr>
          </a:p>
          <a:p>
            <a:pPr marL="0" indent="0">
              <a:spcBef>
                <a:spcPts val="0"/>
              </a:spcBef>
              <a:spcAft>
                <a:spcPts val="0"/>
              </a:spcAft>
              <a:buNone/>
            </a:pPr>
            <a:endParaRPr lang="en-GB" dirty="0">
              <a:effectLst/>
            </a:endParaRPr>
          </a:p>
          <a:p>
            <a:pPr>
              <a:spcBef>
                <a:spcPts val="0"/>
              </a:spcBef>
              <a:spcAft>
                <a:spcPts val="0"/>
              </a:spcAft>
            </a:pPr>
            <a:r>
              <a:rPr lang="en-GB" sz="1800" dirty="0">
                <a:solidFill>
                  <a:srgbClr val="000000"/>
                </a:solidFill>
                <a:effectLst/>
                <a:latin typeface="Arial" panose="020B0604020202020204" pitchFamily="34" charset="0"/>
              </a:rPr>
              <a:t>Experimental publishing projects can be seen to provide new imaginaries for the future of book publishing, yet at the same time they have often been initiated as a critique of the fixed and stable codex book, the single proprietary author, and existing copyright and metrics systems. Are alternative imaginaries enough to enact change or should we first and foremost focus on tackling these humanist and neoliberal publishing legacies?</a:t>
            </a:r>
            <a:endParaRPr lang="en-GB" dirty="0">
              <a:effectLst/>
            </a:endParaRPr>
          </a:p>
          <a:p>
            <a:pPr marL="0" indent="0">
              <a:spcBef>
                <a:spcPts val="0"/>
              </a:spcBef>
              <a:spcAft>
                <a:spcPts val="0"/>
              </a:spcAft>
              <a:buNone/>
            </a:pPr>
            <a:r>
              <a:rPr lang="en-GB" dirty="0">
                <a:effectLst/>
              </a:rPr>
              <a:t> </a:t>
            </a:r>
          </a:p>
          <a:p>
            <a:pPr marL="0" indent="0">
              <a:buNone/>
            </a:pPr>
            <a:endParaRPr lang="en-US" dirty="0"/>
          </a:p>
        </p:txBody>
      </p:sp>
    </p:spTree>
    <p:extLst>
      <p:ext uri="{BB962C8B-B14F-4D97-AF65-F5344CB8AC3E}">
        <p14:creationId xmlns:p14="http://schemas.microsoft.com/office/powerpoint/2010/main" val="3762493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sp useBgFill="1">
        <p:nvSpPr>
          <p:cNvPr id="4" name="Rectangle 16"/>
          <p:cNvSpPr>
            <a:spLocks noGrp="1" noRot="1" noChangeAspect="1" noMove="1" noResize="1" noEditPoints="1" noAdjustHandles="1" noChangeArrowheads="1" noChangeShapeType="1" noTextEdit="1"/>
          </p:cNvSpPr>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US"/>
          </a:p>
        </p:txBody>
      </p:sp>
      <p:sp>
        <p:nvSpPr>
          <p:cNvPr id="5" name="Arc 17"/>
          <p:cNvSpPr>
            <a:spLocks noGrp="1" noRot="1" noChangeAspect="1" noMove="1" noResize="1" noEditPoints="1" noAdjustHandles="1" noChangeArrowheads="1" noChangeShapeType="1" noTextEdit="1"/>
          </p:cNvSpPr>
          <p:nvPr/>
        </p:nvSpPr>
        <p:spPr bwMode="auto">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Calibri"/>
              <a:ea typeface="+mn-ea"/>
              <a:cs typeface="+mn-cs"/>
            </a:endParaRPr>
          </a:p>
        </p:txBody>
      </p:sp>
      <p:sp>
        <p:nvSpPr>
          <p:cNvPr id="6" name="Freeform: Shape 12"/>
          <p:cNvSpPr>
            <a:spLocks noGrp="1" noRot="1" noChangeAspect="1" noMove="1" noResize="1" noEditPoints="1" noAdjustHandles="1" noChangeArrowheads="1" noChangeShapeType="1" noTextEdit="1"/>
          </p:cNvSpPr>
          <p:nvPr/>
        </p:nvSpPr>
        <p:spPr bwMode="auto">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extrusionOk="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useBgFill="1">
        <p:nvSpPr>
          <p:cNvPr id="7" name="Rectangle 11"/>
          <p:cNvSpPr>
            <a:spLocks noGrp="1" noRot="1" noChangeAspect="1" noMove="1" noResize="1" noEditPoints="1" noAdjustHandles="1" noChangeArrowheads="1" noChangeShapeType="1" noTextEdit="1"/>
          </p:cNvSpPr>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US"/>
          </a:p>
        </p:txBody>
      </p:sp>
      <p:sp>
        <p:nvSpPr>
          <p:cNvPr id="8" name="Arc 10"/>
          <p:cNvSpPr>
            <a:spLocks noGrp="1" noRot="1" noChangeAspect="1" noMove="1" noResize="1" noEditPoints="1" noAdjustHandles="1" noChangeArrowheads="1" noChangeShapeType="1" noTextEdit="1"/>
          </p:cNvSpPr>
          <p:nvPr/>
        </p:nvSpPr>
        <p:spPr bwMode="auto">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Calibri"/>
              <a:ea typeface="+mn-ea"/>
              <a:cs typeface="+mn-cs"/>
            </a:endParaRPr>
          </a:p>
        </p:txBody>
      </p:sp>
      <p:sp>
        <p:nvSpPr>
          <p:cNvPr id="9" name="Freeform: Shape 12"/>
          <p:cNvSpPr>
            <a:spLocks noGrp="1" noRot="1" noChangeAspect="1" noMove="1" noResize="1" noEditPoints="1" noAdjustHandles="1" noChangeArrowheads="1" noChangeShapeType="1" noTextEdit="1"/>
          </p:cNvSpPr>
          <p:nvPr/>
        </p:nvSpPr>
        <p:spPr bwMode="auto">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extrusionOk="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useBgFill="1">
        <p:nvSpPr>
          <p:cNvPr id="10" name="Slide Background"/>
          <p:cNvSpPr>
            <a:spLocks noGrp="1" noRot="1" noChangeAspect="1" noMove="1" noResize="1" noEditPoints="1" noAdjustHandles="1" noChangeArrowheads="1" noChangeShapeType="1" noTextEdit="1"/>
          </p:cNvSpPr>
          <p:nvPr/>
        </p:nvSpPr>
        <p:spPr bwMode="auto">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11" name="Picture 12" descr="Living Books: Experiments in the Posthumanities"/>
          <p:cNvPicPr>
            <a:picLocks noChangeAspect="1" noChangeArrowheads="1"/>
          </p:cNvPicPr>
          <p:nvPr/>
        </p:nvPicPr>
        <p:blipFill>
          <a:blip r:embed="rId2"/>
          <a:stretch/>
        </p:blipFill>
        <p:spPr bwMode="auto">
          <a:xfrm>
            <a:off x="559389" y="596165"/>
            <a:ext cx="3781834" cy="5665670"/>
          </a:xfrm>
          <a:custGeom>
            <a:avLst/>
            <a:gdLst/>
            <a:ahLst/>
            <a:cxnLst/>
            <a:rect l="l" t="t" r="r" b="b"/>
            <a:pathLst>
              <a:path w="4777381" h="5643794" extrusionOk="0">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ffectLst>
            <a:outerShdw blurRad="127000" dist="50800" dir="10800000" sx="99000" sy="99000" algn="r" rotWithShape="0">
              <a:prstClr val="black">
                <a:alpha val="40000"/>
              </a:prstClr>
            </a:outerShdw>
          </a:effectLst>
        </p:spPr>
      </p:pic>
      <p:sp>
        <p:nvSpPr>
          <p:cNvPr id="12" name="Content Placeholder 2"/>
          <p:cNvSpPr>
            <a:spLocks noGrp="1"/>
          </p:cNvSpPr>
          <p:nvPr>
            <p:ph idx="1"/>
          </p:nvPr>
        </p:nvSpPr>
        <p:spPr bwMode="auto">
          <a:xfrm>
            <a:off x="4800599" y="596165"/>
            <a:ext cx="7195531" cy="6143624"/>
          </a:xfrm>
        </p:spPr>
        <p:txBody>
          <a:bodyPr anchor="ctr">
            <a:normAutofit lnSpcReduction="10000"/>
          </a:bodyPr>
          <a:lstStyle/>
          <a:p>
            <a:pPr marL="0" indent="0">
              <a:buNone/>
              <a:defRPr/>
            </a:pPr>
            <a:r>
              <a:rPr lang="en-GB" sz="2100">
                <a:latin typeface="Ubuntu"/>
              </a:rPr>
              <a:t>Dr Janneke Adema (she/her) is a cultural and media theorist working in the fields of (book) publishing and digital culture. She is an Associate Professor in Digital Media at The Centre for Postdigital Cultures (Coventry University) where she convenes the </a:t>
            </a:r>
            <a:r>
              <a:rPr lang="en-GB" sz="2100" u="sng">
                <a:latin typeface="Ubuntu"/>
                <a:hlinkClick r:id="rId3" tooltip="https://postpublishing.postdigitalcultures.org/"/>
              </a:rPr>
              <a:t>post-publishing</a:t>
            </a:r>
            <a:r>
              <a:rPr lang="en-GB" sz="2100">
                <a:latin typeface="Ubuntu"/>
              </a:rPr>
              <a:t> research strand. In her research she explores the future of scholarly communications and experimental forms of knowledge production, where her work incorporates processual and performative publishing, radical open access, post-publishing, scholarly poethics, media studies, book history, cultural studies, and critical theory. She explores these issues in depth in her various publications, but also by supporting a variety of scholar-led, not-for-profit publishing projects, including the Radical Open Access Collective, Open Humanities Press, and Post Office Press (POP), the Copim community, and the Research England and Arcadia funded Open Book Futures project. Her monograph </a:t>
            </a:r>
            <a:r>
              <a:rPr lang="en-GB" sz="2100" i="1">
                <a:latin typeface="Ubuntu"/>
              </a:rPr>
              <a:t>Living Books. Experiments in the Posthumanities </a:t>
            </a:r>
            <a:r>
              <a:rPr lang="en-GB" sz="2100">
                <a:latin typeface="Ubuntu"/>
              </a:rPr>
              <a:t>(MIT Press, 2021) is openly available. She is also a co-editor (together with Dr Alyssa Arbuckle) of the </a:t>
            </a:r>
            <a:r>
              <a:rPr lang="en-GB" sz="2100" i="1" u="sng">
                <a:latin typeface="Ubuntu"/>
                <a:hlinkClick r:id="rId4" tooltip="https://journals.publishing.umich.edu/jep/"/>
              </a:rPr>
              <a:t>Journal of Electronic Publishing</a:t>
            </a:r>
            <a:r>
              <a:rPr lang="en-GB" sz="2100">
                <a:latin typeface="Ubuntu"/>
              </a:rPr>
              <a:t>. You can follow her research on </a:t>
            </a:r>
            <a:r>
              <a:rPr lang="en-GB" sz="2100" u="sng">
                <a:latin typeface="Ubuntu"/>
                <a:hlinkClick r:id="rId5" tooltip="https://www.openreflections.org/"/>
              </a:rPr>
              <a:t>https://www.openreflections.org/</a:t>
            </a:r>
            <a:endParaRPr lang="en-GB" sz="2100">
              <a:latin typeface="Ubuntu"/>
            </a:endParaRPr>
          </a:p>
          <a:p>
            <a:pPr>
              <a:defRPr/>
            </a:pPr>
            <a:endParaRPr lang="en-US" sz="15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4" name="Picture 2"/>
          <p:cNvPicPr>
            <a:picLocks noChangeAspect="1"/>
          </p:cNvPicPr>
          <p:nvPr/>
        </p:nvPicPr>
        <p:blipFill>
          <a:blip r:embed="rId2"/>
          <a:srcRect r="10418"/>
          <a:stretch/>
        </p:blipFill>
        <p:spPr bwMode="auto">
          <a:xfrm>
            <a:off x="2" y="1587"/>
            <a:ext cx="6095999" cy="6856413"/>
          </a:xfrm>
          <a:custGeom>
            <a:avLst/>
            <a:gdLst/>
            <a:ahLst/>
            <a:cxnLst/>
            <a:rect l="l" t="t" r="r" b="b"/>
            <a:pathLst>
              <a:path w="6649908" h="6856413" extrusionOk="0">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5" name="Content Placeholder 2"/>
          <p:cNvSpPr>
            <a:spLocks noGrp="1"/>
          </p:cNvSpPr>
          <p:nvPr>
            <p:ph idx="1"/>
          </p:nvPr>
        </p:nvSpPr>
        <p:spPr bwMode="auto">
          <a:xfrm>
            <a:off x="6546322" y="2033589"/>
            <a:ext cx="5291663" cy="4824411"/>
          </a:xfrm>
        </p:spPr>
        <p:txBody>
          <a:bodyPr vertOverflow="overflow" horzOverflow="clip" vert="horz" lIns="91440" tIns="45720" rIns="91440" bIns="45720" numCol="1" spcCol="0" rtlCol="0" fromWordArt="0" anchorCtr="0" forceAA="0" compatLnSpc="0">
            <a:normAutofit/>
          </a:bodyPr>
          <a:lstStyle/>
          <a:p>
            <a:pPr marL="0" indent="0">
              <a:buFont typeface="Arial"/>
              <a:buNone/>
              <a:defRPr/>
            </a:pPr>
            <a:r>
              <a:rPr lang="en-GB" sz="2400" b="0" i="0" u="none" strike="noStrike" cap="none" spc="0">
                <a:latin typeface="Ubuntu"/>
                <a:ea typeface="Ubuntu"/>
                <a:cs typeface="Ubuntu"/>
              </a:rPr>
              <a:t>Adema, J., Bowie, S., Mars, M., and T. Steiner (2022) </a:t>
            </a:r>
            <a:r>
              <a:rPr lang="en-GB" sz="2400" b="0" i="1" u="none" strike="noStrike" cap="none" spc="0">
                <a:latin typeface="Ubuntu"/>
                <a:ea typeface="Ubuntu"/>
                <a:cs typeface="Ubuntu"/>
              </a:rPr>
              <a:t>Books Contain Multitudes: Exploring Experimental Publishing (Version 2.0)</a:t>
            </a:r>
            <a:r>
              <a:rPr lang="en-GB" sz="2400" b="0" i="0" u="none" strike="noStrike" cap="none" spc="0">
                <a:latin typeface="Ubuntu"/>
                <a:ea typeface="Ubuntu"/>
                <a:cs typeface="Ubuntu"/>
              </a:rPr>
              <a:t>. Community-Led Open Publication Infrastructures for Monographs (COPIM). doi: 10.21428/785a6451.1792b84f </a:t>
            </a:r>
            <a:endParaRPr lang="en-GB" sz="2400">
              <a:latin typeface="Ubuntu"/>
              <a:ea typeface="Ubuntu"/>
              <a:cs typeface="Ubuntu"/>
            </a:endParaRPr>
          </a:p>
          <a:p>
            <a:pPr marL="0" indent="0">
              <a:buFont typeface="Arial"/>
              <a:buNone/>
              <a:defRPr/>
            </a:pPr>
            <a:endParaRPr lang="en-GB" sz="2400" b="0" i="0" u="none" strike="noStrike" cap="none" spc="0">
              <a:latin typeface="Ubuntu"/>
              <a:ea typeface="Ubuntu"/>
              <a:cs typeface="Ubuntu"/>
            </a:endParaRPr>
          </a:p>
          <a:p>
            <a:pPr marL="0" indent="0">
              <a:buFont typeface="Arial"/>
              <a:buNone/>
              <a:defRPr/>
            </a:pPr>
            <a:r>
              <a:rPr lang="en-GB" sz="2400" b="0" i="0" u="none" strike="noStrike" cap="none" spc="0">
                <a:latin typeface="Ubuntu"/>
                <a:ea typeface="Ubuntu"/>
                <a:cs typeface="Ubuntu"/>
              </a:rPr>
              <a:t>https://copim.pubpub.org/books-contain-multitudes-exploring-experimental-publishing-2022-update</a:t>
            </a:r>
            <a:r>
              <a:rPr lang="en-GB" sz="2400">
                <a:latin typeface="Ubuntu"/>
                <a:ea typeface="Ubuntu"/>
                <a:cs typeface="Ubuntu"/>
              </a:rPr>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sp useBgFill="1">
        <p:nvSpPr>
          <p:cNvPr id="4" name="Rectangle 9"/>
          <p:cNvSpPr>
            <a:spLocks noGrp="1" noRot="1" noChangeAspect="1" noMove="1" noResize="1" noEditPoints="1" noAdjustHandles="1" noChangeArrowheads="1" noChangeShapeType="1" noTextEdit="1"/>
          </p:cNvSpPr>
          <p:nvPr/>
        </p:nvSpPr>
        <p:spPr bwMode="auto">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5" name="Freeform: Shape 11"/>
          <p:cNvSpPr>
            <a:spLocks noGrp="1" noRot="1" noChangeAspect="1" noMove="1" noResize="1" noEditPoints="1" noAdjustHandles="1" noChangeArrowheads="1" noChangeShapeType="1" noTextEdit="1"/>
          </p:cNvSpPr>
          <p:nvPr/>
        </p:nvSpPr>
        <p:spPr bwMode="auto">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6" name="Title 1"/>
          <p:cNvSpPr>
            <a:spLocks noGrp="1"/>
          </p:cNvSpPr>
          <p:nvPr>
            <p:ph type="title"/>
          </p:nvPr>
        </p:nvSpPr>
        <p:spPr bwMode="auto">
          <a:xfrm>
            <a:off x="686834" y="1153572"/>
            <a:ext cx="3200400" cy="4461163"/>
          </a:xfrm>
        </p:spPr>
        <p:txBody>
          <a:bodyPr vertOverflow="overflow" horzOverflow="clip" vert="horz" lIns="91440" tIns="45720" rIns="91440" bIns="45720" numCol="1" spcCol="0" rtlCol="0" fromWordArt="0" anchorCtr="0" forceAA="0" compatLnSpc="0">
            <a:normAutofit/>
          </a:bodyPr>
          <a:lstStyle/>
          <a:p>
            <a:pPr>
              <a:defRPr/>
            </a:pPr>
            <a:r>
              <a:rPr lang="en-GB" sz="4100">
                <a:solidFill>
                  <a:srgbClr val="FFFFFF"/>
                </a:solidFill>
                <a:latin typeface="Ubuntu"/>
                <a:ea typeface="Ubuntu"/>
                <a:cs typeface="Ubuntu"/>
              </a:rPr>
              <a:t>different kinds of experiments</a:t>
            </a:r>
            <a:endParaRPr/>
          </a:p>
        </p:txBody>
      </p:sp>
      <p:sp>
        <p:nvSpPr>
          <p:cNvPr id="7" name="Arc 13"/>
          <p:cNvSpPr>
            <a:spLocks noGrp="1" noRot="1" noChangeAspect="1" noMove="1" noResize="1" noEditPoints="1" noAdjustHandles="1" noChangeArrowheads="1" noChangeShapeType="1" noTextEdit="1"/>
          </p:cNvSpPr>
          <p:nvPr/>
        </p:nvSpPr>
        <p:spPr bwMode="auto">
          <a:xfrm flipV="1">
            <a:off x="7550402" y="2455479"/>
            <a:ext cx="4083433" cy="4083433"/>
          </a:xfrm>
          <a:prstGeom prst="arc">
            <a:avLst>
              <a:gd name="adj1" fmla="val 16200000"/>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p>
        </p:txBody>
      </p:sp>
      <p:sp>
        <p:nvSpPr>
          <p:cNvPr id="8" name="Content Placeholder 2"/>
          <p:cNvSpPr>
            <a:spLocks noGrp="1"/>
          </p:cNvSpPr>
          <p:nvPr>
            <p:ph idx="1"/>
          </p:nvPr>
        </p:nvSpPr>
        <p:spPr bwMode="auto">
          <a:xfrm>
            <a:off x="4447308" y="591344"/>
            <a:ext cx="6906491" cy="5585619"/>
          </a:xfrm>
        </p:spPr>
        <p:txBody>
          <a:bodyPr vertOverflow="overflow" horzOverflow="clip" vert="horz" lIns="91440" tIns="45720" rIns="91440" bIns="45720" numCol="1" spcCol="0" rtlCol="0" fromWordArt="0" anchor="ctr" anchorCtr="0" forceAA="0" compatLnSpc="0">
            <a:normAutofit/>
          </a:bodyPr>
          <a:lstStyle/>
          <a:p>
            <a:pPr marL="0" indent="0">
              <a:buFont typeface="Arial"/>
              <a:buNone/>
              <a:defRPr/>
            </a:pPr>
            <a:r>
              <a:rPr lang="en-GB" sz="2600" b="0" i="0" u="none" strike="noStrike" cap="none" spc="0">
                <a:latin typeface="Ubuntu"/>
                <a:ea typeface="Ubuntu"/>
                <a:cs typeface="Ubuntu"/>
              </a:rPr>
              <a:t>Experiments with the form and format of the scholarly book; </a:t>
            </a:r>
            <a:endParaRPr lang="en-GB" sz="2600">
              <a:latin typeface="Ubuntu"/>
              <a:ea typeface="Ubuntu"/>
              <a:cs typeface="Ubuntu"/>
            </a:endParaRPr>
          </a:p>
          <a:p>
            <a:pPr marL="0" indent="0">
              <a:buFont typeface="Arial"/>
              <a:buNone/>
              <a:defRPr/>
            </a:pPr>
            <a:endParaRPr lang="en-GB" sz="2600">
              <a:latin typeface="Ubuntu"/>
              <a:ea typeface="Ubuntu"/>
              <a:cs typeface="Ubuntu"/>
            </a:endParaRPr>
          </a:p>
          <a:p>
            <a:pPr marL="0" indent="0">
              <a:buFont typeface="Arial"/>
              <a:buNone/>
              <a:defRPr/>
            </a:pPr>
            <a:r>
              <a:rPr lang="en-GB" sz="2600" b="0" i="0" u="none" strike="noStrike" cap="none" spc="0">
                <a:latin typeface="Ubuntu"/>
                <a:ea typeface="Ubuntu"/>
                <a:cs typeface="Ubuntu"/>
              </a:rPr>
              <a:t>Experiments with the various (multi)media through which books can be performed;  </a:t>
            </a:r>
            <a:endParaRPr lang="en-GB" sz="2600">
              <a:latin typeface="Ubuntu"/>
              <a:ea typeface="Ubuntu"/>
              <a:cs typeface="Ubuntu"/>
            </a:endParaRPr>
          </a:p>
          <a:p>
            <a:pPr marL="0" indent="0">
              <a:buFont typeface="Arial"/>
              <a:buNone/>
              <a:defRPr/>
            </a:pPr>
            <a:endParaRPr lang="en-GB" sz="2600">
              <a:latin typeface="Ubuntu"/>
              <a:ea typeface="Ubuntu"/>
              <a:cs typeface="Ubuntu"/>
            </a:endParaRPr>
          </a:p>
          <a:p>
            <a:pPr marL="0" indent="0">
              <a:buFont typeface="Arial"/>
              <a:buNone/>
              <a:defRPr/>
            </a:pPr>
            <a:r>
              <a:rPr lang="en-GB" sz="2600" b="0" i="0" u="none" strike="noStrike" cap="none" spc="0">
                <a:latin typeface="Ubuntu"/>
                <a:ea typeface="Ubuntu"/>
                <a:cs typeface="Ubuntu"/>
              </a:rPr>
              <a:t>Experiments with the ways in which scholarship can be produced, disseminated, and consumed;</a:t>
            </a:r>
            <a:endParaRPr lang="en-GB" sz="2600">
              <a:latin typeface="Ubuntu"/>
              <a:ea typeface="Ubuntu"/>
              <a:cs typeface="Ubuntu"/>
            </a:endParaRPr>
          </a:p>
          <a:p>
            <a:pPr marL="0" indent="0">
              <a:buFont typeface="Arial"/>
              <a:buNone/>
              <a:defRPr/>
            </a:pPr>
            <a:endParaRPr lang="en-GB" sz="2600">
              <a:latin typeface="Ubuntu"/>
              <a:ea typeface="Ubuntu"/>
              <a:cs typeface="Ubuntu"/>
            </a:endParaRPr>
          </a:p>
          <a:p>
            <a:pPr marL="0" indent="0">
              <a:buFont typeface="Arial"/>
              <a:buNone/>
              <a:defRPr/>
            </a:pPr>
            <a:r>
              <a:rPr lang="en-GB" sz="2600" b="0" i="0" u="none" strike="noStrike" cap="none" spc="0">
                <a:latin typeface="Ubuntu"/>
                <a:ea typeface="Ubuntu"/>
                <a:cs typeface="Ubuntu"/>
              </a:rPr>
              <a:t>Experiments that reimagine the relationalities that constitute academic writing, research, and publishing. </a:t>
            </a:r>
            <a:endParaRPr lang="en-GB" sz="2600">
              <a:latin typeface="Ubuntu"/>
              <a:ea typeface="Ubuntu"/>
              <a:cs typeface="Ubuntu"/>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sp useBgFill="1">
        <p:nvSpPr>
          <p:cNvPr id="4" name="Rectangle 9"/>
          <p:cNvSpPr>
            <a:spLocks noGrp="1" noRot="1" noChangeAspect="1" noMove="1" noResize="1" noEditPoints="1" noAdjustHandles="1" noChangeArrowheads="1" noChangeShapeType="1" noTextEdit="1"/>
          </p:cNvSpPr>
          <p:nvPr/>
        </p:nvSpPr>
        <p:spPr bwMode="auto">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5" name="Freeform: Shape 11"/>
          <p:cNvSpPr>
            <a:spLocks noGrp="1" noRot="1" noChangeAspect="1" noMove="1" noResize="1" noEditPoints="1" noAdjustHandles="1" noChangeArrowheads="1" noChangeShapeType="1" noTextEdit="1"/>
          </p:cNvSpPr>
          <p:nvPr/>
        </p:nvSpPr>
        <p:spPr bwMode="auto">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6" name="Title 1"/>
          <p:cNvSpPr>
            <a:spLocks noGrp="1"/>
          </p:cNvSpPr>
          <p:nvPr>
            <p:ph type="title"/>
          </p:nvPr>
        </p:nvSpPr>
        <p:spPr bwMode="auto">
          <a:xfrm>
            <a:off x="686834" y="1153572"/>
            <a:ext cx="3200400" cy="4461163"/>
          </a:xfrm>
        </p:spPr>
        <p:txBody>
          <a:bodyPr vertOverflow="overflow" horzOverflow="clip" vert="horz" lIns="91440" tIns="45720" rIns="91440" bIns="45720" numCol="1" spcCol="0" rtlCol="0" fromWordArt="0" anchorCtr="0" forceAA="0" compatLnSpc="0">
            <a:normAutofit/>
          </a:bodyPr>
          <a:lstStyle/>
          <a:p>
            <a:pPr>
              <a:defRPr/>
            </a:pPr>
            <a:r>
              <a:rPr lang="en-GB" sz="3700">
                <a:solidFill>
                  <a:srgbClr val="FFFFFF"/>
                </a:solidFill>
                <a:latin typeface="Ubuntu"/>
                <a:ea typeface="Ubuntu"/>
                <a:cs typeface="Ubuntu"/>
              </a:rPr>
              <a:t>situating experimental publishing</a:t>
            </a:r>
            <a:endParaRPr/>
          </a:p>
        </p:txBody>
      </p:sp>
      <p:sp>
        <p:nvSpPr>
          <p:cNvPr id="7" name="Arc 13"/>
          <p:cNvSpPr>
            <a:spLocks noGrp="1" noRot="1" noChangeAspect="1" noMove="1" noResize="1" noEditPoints="1" noAdjustHandles="1" noChangeArrowheads="1" noChangeShapeType="1" noTextEdit="1"/>
          </p:cNvSpPr>
          <p:nvPr/>
        </p:nvSpPr>
        <p:spPr bwMode="auto">
          <a:xfrm flipV="1">
            <a:off x="7550402" y="2455479"/>
            <a:ext cx="4083433" cy="4083433"/>
          </a:xfrm>
          <a:prstGeom prst="arc">
            <a:avLst>
              <a:gd name="adj1" fmla="val 16200000"/>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p>
        </p:txBody>
      </p:sp>
      <p:sp>
        <p:nvSpPr>
          <p:cNvPr id="8" name="Content Placeholder 2"/>
          <p:cNvSpPr>
            <a:spLocks noGrp="1"/>
          </p:cNvSpPr>
          <p:nvPr>
            <p:ph idx="1"/>
          </p:nvPr>
        </p:nvSpPr>
        <p:spPr bwMode="auto">
          <a:xfrm>
            <a:off x="6096000" y="636190"/>
            <a:ext cx="5257798" cy="5585619"/>
          </a:xfrm>
        </p:spPr>
        <p:txBody>
          <a:bodyPr vertOverflow="overflow" horzOverflow="clip" vert="horz" lIns="91440" tIns="45720" rIns="91440" bIns="45720" numCol="1" spcCol="0" rtlCol="0" fromWordArt="0" anchor="ctr" anchorCtr="0" forceAA="0" compatLnSpc="0">
            <a:normAutofit/>
          </a:bodyPr>
          <a:lstStyle/>
          <a:p>
            <a:pPr marL="0" indent="0">
              <a:buFont typeface="Arial"/>
              <a:buNone/>
              <a:defRPr/>
            </a:pPr>
            <a:r>
              <a:rPr lang="en-US" sz="4400" b="0" i="0" u="none" strike="noStrike" cap="none" spc="0">
                <a:latin typeface="Ubuntu"/>
                <a:ea typeface="Ubuntu"/>
                <a:cs typeface="Ubuntu"/>
              </a:rPr>
              <a:t>Codex</a:t>
            </a:r>
            <a:endParaRPr/>
          </a:p>
          <a:p>
            <a:pPr marL="0" indent="0">
              <a:buFont typeface="Arial"/>
              <a:buNone/>
              <a:defRPr/>
            </a:pPr>
            <a:endParaRPr lang="en-US" sz="4400">
              <a:latin typeface="Ubuntu"/>
              <a:ea typeface="Ubuntu"/>
              <a:cs typeface="Ubuntu"/>
            </a:endParaRPr>
          </a:p>
          <a:p>
            <a:pPr marL="0" indent="0">
              <a:buFont typeface="Arial"/>
              <a:buNone/>
              <a:defRPr/>
            </a:pPr>
            <a:r>
              <a:rPr lang="en-US" sz="4400" b="0" i="0" u="none" strike="noStrike" cap="none" spc="0">
                <a:latin typeface="Ubuntu"/>
                <a:ea typeface="Ubuntu"/>
                <a:cs typeface="Ubuntu"/>
              </a:rPr>
              <a:t>Digital</a:t>
            </a:r>
            <a:endParaRPr lang="en-US" sz="4400">
              <a:latin typeface="Ubuntu"/>
              <a:ea typeface="Ubuntu"/>
              <a:cs typeface="Ubuntu"/>
            </a:endParaRPr>
          </a:p>
          <a:p>
            <a:pPr marL="0" indent="0">
              <a:buFont typeface="Arial"/>
              <a:buNone/>
              <a:defRPr/>
            </a:pPr>
            <a:endParaRPr lang="en-US" sz="4400" b="0" i="0" u="none" strike="noStrike" cap="none" spc="0">
              <a:latin typeface="Ubuntu"/>
              <a:ea typeface="Ubuntu"/>
              <a:cs typeface="Ubuntu"/>
            </a:endParaRPr>
          </a:p>
          <a:p>
            <a:pPr marL="0" indent="0">
              <a:buFont typeface="Arial"/>
              <a:buNone/>
              <a:defRPr/>
            </a:pPr>
            <a:r>
              <a:rPr lang="en-US" sz="4400" b="0" i="0" u="none" strike="noStrike" cap="none" spc="0">
                <a:latin typeface="Ubuntu"/>
                <a:ea typeface="Ubuntu"/>
                <a:cs typeface="Ubuntu"/>
              </a:rPr>
              <a:t>Openness</a:t>
            </a:r>
            <a:endParaRPr lang="en-US" sz="4400">
              <a:latin typeface="Ubuntu"/>
              <a:ea typeface="Ubuntu"/>
              <a:cs typeface="Ubuntu"/>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sp useBgFill="1">
        <p:nvSpPr>
          <p:cNvPr id="4" name="Rectangle 9"/>
          <p:cNvSpPr>
            <a:spLocks noGrp="1" noRot="1" noChangeAspect="1" noMove="1" noResize="1" noEditPoints="1" noAdjustHandles="1" noChangeArrowheads="1" noChangeShapeType="1" noTextEdit="1"/>
          </p:cNvSpPr>
          <p:nvPr/>
        </p:nvSpPr>
        <p:spPr bwMode="auto">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5" name="Freeform: Shape 11"/>
          <p:cNvSpPr>
            <a:spLocks noGrp="1" noRot="1" noChangeAspect="1" noMove="1" noResize="1" noEditPoints="1" noAdjustHandles="1" noChangeArrowheads="1" noChangeShapeType="1" noTextEdit="1"/>
          </p:cNvSpPr>
          <p:nvPr/>
        </p:nvSpPr>
        <p:spPr bwMode="auto">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6" name="Title 1"/>
          <p:cNvSpPr>
            <a:spLocks noGrp="1"/>
          </p:cNvSpPr>
          <p:nvPr>
            <p:ph type="title"/>
          </p:nvPr>
        </p:nvSpPr>
        <p:spPr bwMode="auto">
          <a:xfrm>
            <a:off x="686834" y="1153572"/>
            <a:ext cx="3200400" cy="4461163"/>
          </a:xfrm>
        </p:spPr>
        <p:txBody>
          <a:bodyPr vertOverflow="overflow" horzOverflow="clip" vert="horz" lIns="91440" tIns="45720" rIns="91440" bIns="45720" numCol="1" spcCol="0" rtlCol="0" fromWordArt="0" anchorCtr="0" forceAA="0" compatLnSpc="0">
            <a:normAutofit/>
          </a:bodyPr>
          <a:lstStyle/>
          <a:p>
            <a:pPr>
              <a:defRPr/>
            </a:pPr>
            <a:r>
              <a:rPr lang="en-GB" sz="3700">
                <a:solidFill>
                  <a:srgbClr val="FFFFFF"/>
                </a:solidFill>
                <a:latin typeface="Ubuntu"/>
                <a:ea typeface="Ubuntu"/>
                <a:cs typeface="Ubuntu"/>
              </a:rPr>
              <a:t>experimental publishing observations</a:t>
            </a:r>
            <a:endParaRPr/>
          </a:p>
        </p:txBody>
      </p:sp>
      <p:sp>
        <p:nvSpPr>
          <p:cNvPr id="7" name="Arc 13"/>
          <p:cNvSpPr>
            <a:spLocks noGrp="1" noRot="1" noChangeAspect="1" noMove="1" noResize="1" noEditPoints="1" noAdjustHandles="1" noChangeArrowheads="1" noChangeShapeType="1" noTextEdit="1"/>
          </p:cNvSpPr>
          <p:nvPr/>
        </p:nvSpPr>
        <p:spPr bwMode="auto">
          <a:xfrm flipV="1">
            <a:off x="7550402" y="2455479"/>
            <a:ext cx="4083433" cy="4083433"/>
          </a:xfrm>
          <a:prstGeom prst="arc">
            <a:avLst>
              <a:gd name="adj1" fmla="val 16200000"/>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p>
        </p:txBody>
      </p:sp>
      <p:sp>
        <p:nvSpPr>
          <p:cNvPr id="8" name="Content Placeholder 2"/>
          <p:cNvSpPr>
            <a:spLocks noGrp="1"/>
          </p:cNvSpPr>
          <p:nvPr>
            <p:ph idx="1"/>
          </p:nvPr>
        </p:nvSpPr>
        <p:spPr bwMode="auto">
          <a:xfrm>
            <a:off x="4726390" y="636190"/>
            <a:ext cx="6906491" cy="5585619"/>
          </a:xfrm>
        </p:spPr>
        <p:txBody>
          <a:bodyPr anchor="ctr">
            <a:normAutofit/>
          </a:bodyPr>
          <a:lstStyle/>
          <a:p>
            <a:pPr marL="0" indent="0">
              <a:buFont typeface="Arial"/>
              <a:buNone/>
              <a:defRPr/>
            </a:pPr>
            <a:r>
              <a:rPr lang="en-US" sz="3200" b="0" i="0" u="none" strike="noStrike" cap="none" spc="0">
                <a:latin typeface="Ubuntu"/>
                <a:ea typeface="Ubuntu"/>
                <a:cs typeface="Ubuntu"/>
              </a:rPr>
              <a:t>Content and form are entangled</a:t>
            </a:r>
            <a:endParaRPr sz="3200">
              <a:latin typeface="Ubuntu"/>
              <a:ea typeface="Ubuntu"/>
              <a:cs typeface="Ubuntu"/>
            </a:endParaRPr>
          </a:p>
          <a:p>
            <a:pPr marL="0" indent="0">
              <a:buFont typeface="Arial"/>
              <a:buNone/>
              <a:defRPr/>
            </a:pPr>
            <a:endParaRPr lang="en-GB" sz="3200">
              <a:latin typeface="Ubuntu"/>
              <a:ea typeface="Ubuntu"/>
              <a:cs typeface="Ubuntu"/>
            </a:endParaRPr>
          </a:p>
          <a:p>
            <a:pPr marL="0" indent="0">
              <a:buFont typeface="Arial"/>
              <a:buNone/>
              <a:defRPr/>
            </a:pPr>
            <a:r>
              <a:rPr lang="en-GB" sz="3200" b="0" i="0" u="none" strike="noStrike" cap="none" spc="0">
                <a:latin typeface="Ubuntu"/>
                <a:ea typeface="Ubuntu"/>
                <a:cs typeface="Ubuntu"/>
              </a:rPr>
              <a:t>Reimagining roles and relationalities</a:t>
            </a:r>
            <a:endParaRPr sz="3200">
              <a:latin typeface="Ubuntu"/>
              <a:ea typeface="Ubuntu"/>
              <a:cs typeface="Ubuntu"/>
            </a:endParaRPr>
          </a:p>
          <a:p>
            <a:pPr marL="0" indent="0">
              <a:buFont typeface="Arial"/>
              <a:buNone/>
              <a:defRPr/>
            </a:pPr>
            <a:endParaRPr lang="en-GB" sz="3200">
              <a:latin typeface="Ubuntu"/>
              <a:ea typeface="Ubuntu"/>
              <a:cs typeface="Ubuntu"/>
            </a:endParaRPr>
          </a:p>
          <a:p>
            <a:pPr marL="0" indent="0">
              <a:buFont typeface="Arial"/>
              <a:buNone/>
              <a:defRPr/>
            </a:pPr>
            <a:r>
              <a:rPr lang="en-GB" sz="3200" b="0" i="0" u="none" strike="noStrike" cap="none" spc="0">
                <a:latin typeface="Ubuntu"/>
                <a:ea typeface="Ubuntu"/>
                <a:cs typeface="Ubuntu"/>
              </a:rPr>
              <a:t>Collaboration and interaction</a:t>
            </a:r>
            <a:endParaRPr lang="en-GB" sz="3200">
              <a:latin typeface="Ubuntu"/>
              <a:ea typeface="Ubuntu"/>
              <a:cs typeface="Ubuntu"/>
            </a:endParaRPr>
          </a:p>
          <a:p>
            <a:pPr marL="0" indent="0">
              <a:buFont typeface="Arial"/>
              <a:buNone/>
              <a:defRPr/>
            </a:pPr>
            <a:endParaRPr lang="en-GB" sz="3200" b="0" i="0" u="none" strike="noStrike" cap="none" spc="0">
              <a:latin typeface="Ubuntu"/>
              <a:ea typeface="Ubuntu"/>
              <a:cs typeface="Ubuntu"/>
            </a:endParaRPr>
          </a:p>
          <a:p>
            <a:pPr marL="0" indent="0">
              <a:buFont typeface="Arial"/>
              <a:buNone/>
              <a:defRPr/>
            </a:pPr>
            <a:r>
              <a:rPr lang="en-GB" sz="3200" b="0" i="0" u="none" strike="noStrike" cap="none" spc="0">
                <a:latin typeface="Ubuntu"/>
                <a:ea typeface="Ubuntu"/>
                <a:cs typeface="Ubuntu"/>
              </a:rPr>
              <a:t>Care and Stewardship</a:t>
            </a:r>
            <a:endParaRPr lang="en-GB" sz="3200">
              <a:latin typeface="Ubuntu"/>
              <a:ea typeface="Ubuntu"/>
              <a:cs typeface="Ubuntu"/>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p:cNvPicPr>
          <p:nvPr/>
        </p:nvPicPr>
        <p:blipFill>
          <a:blip r:embed="rId2"/>
          <a:stretch/>
        </p:blipFill>
        <p:spPr bwMode="auto">
          <a:xfrm>
            <a:off x="-9686" y="-6457"/>
            <a:ext cx="12200109" cy="9150082"/>
          </a:xfrm>
          <a:prstGeom prst="rect">
            <a:avLst/>
          </a:prstGeom>
        </p:spPr>
      </p:pic>
      <p:sp>
        <p:nvSpPr>
          <p:cNvPr id="5" name="Title 1"/>
          <p:cNvSpPr>
            <a:spLocks noGrp="1"/>
          </p:cNvSpPr>
          <p:nvPr/>
        </p:nvSpPr>
        <p:spPr bwMode="auto">
          <a:xfrm>
            <a:off x="644470" y="802764"/>
            <a:ext cx="10515600" cy="6026176"/>
          </a:xfrm>
        </p:spPr>
        <p:txBody>
          <a:bodyPr vertOverflow="overflow" horzOverflow="clip" vert="horz" wrap="square" lIns="91440" tIns="45720" rIns="91440" bIns="45720" numCol="1" spcCol="0" rtlCol="0" fromWordArt="0" anchor="ctr" anchorCtr="0" forceAA="0" compatLnSpc="0">
            <a:normAutofit fontScale="95000" lnSpcReduction="11000"/>
          </a:bodyPr>
          <a:lstStyle>
            <a:lvl1pPr algn="l" defTabSz="914400">
              <a:lnSpc>
                <a:spcPct val="90000"/>
              </a:lnSpc>
              <a:spcBef>
                <a:spcPts val="0"/>
              </a:spcBef>
              <a:buNone/>
              <a:defRPr sz="4400">
                <a:solidFill>
                  <a:schemeClr val="tx1"/>
                </a:solidFill>
                <a:latin typeface="+mj-lt"/>
                <a:ea typeface="+mj-ea"/>
                <a:cs typeface="+mj-cs"/>
              </a:defRPr>
            </a:lvl1pPr>
          </a:lstStyle>
          <a:p>
            <a:pPr>
              <a:defRPr/>
            </a:pPr>
            <a:r>
              <a:rPr lang="en-US" sz="2600" b="0" i="0" u="none" strike="noStrike" cap="none" spc="0">
                <a:solidFill>
                  <a:schemeClr val="bg1"/>
                </a:solidFill>
                <a:latin typeface="Aptos Display"/>
                <a:ea typeface="Aptos Display"/>
                <a:cs typeface="Aptos Display"/>
              </a:rPr>
              <a:t>Pilot Project </a:t>
            </a:r>
            <a:endParaRPr sz="2600" b="0" i="0" u="none" strike="noStrike" cap="none" spc="0">
              <a:solidFill>
                <a:schemeClr val="bg1"/>
              </a:solidFill>
              <a:latin typeface="Aptos Display"/>
              <a:ea typeface="Aptos Display"/>
              <a:cs typeface="Aptos Display"/>
            </a:endParaRPr>
          </a:p>
          <a:p>
            <a:pPr>
              <a:defRPr/>
            </a:pPr>
            <a:r>
              <a:rPr lang="en-US" sz="9600" b="0" i="0" u="none" strike="noStrike" cap="none" spc="0">
                <a:solidFill>
                  <a:schemeClr val="bg1"/>
                </a:solidFill>
                <a:latin typeface="Aptos Display"/>
                <a:ea typeface="Aptos Display"/>
                <a:cs typeface="Aptos Display"/>
              </a:rPr>
              <a:t>Deep Maps: Blue Humanities</a:t>
            </a:r>
          </a:p>
          <a:p>
            <a:pPr>
              <a:defRPr/>
            </a:pPr>
            <a:r>
              <a:rPr lang="en-US" sz="2400" b="1" i="0" u="none" strike="noStrike" cap="none" spc="0">
                <a:solidFill>
                  <a:schemeClr val="bg1"/>
                </a:solidFill>
                <a:latin typeface="Aptos Display"/>
                <a:ea typeface="Aptos Display"/>
                <a:cs typeface="Aptos Display"/>
              </a:rPr>
              <a:t>James Louis Smith</a:t>
            </a:r>
            <a:endParaRPr sz="2400" b="0" i="0" u="none" strike="noStrike" cap="none" spc="0">
              <a:solidFill>
                <a:schemeClr val="bg1"/>
              </a:solidFill>
              <a:latin typeface="Aptos Display"/>
              <a:ea typeface="Aptos Display"/>
              <a:cs typeface="Aptos Display"/>
            </a:endParaRPr>
          </a:p>
          <a:p>
            <a:pPr>
              <a:defRPr/>
            </a:pPr>
            <a:endParaRPr sz="2400" b="0" i="0" u="none" strike="noStrike" cap="none" spc="0">
              <a:solidFill>
                <a:schemeClr val="bg1"/>
              </a:solidFill>
              <a:latin typeface="Aptos Display"/>
              <a:ea typeface="Aptos Display"/>
              <a:cs typeface="Aptos Display"/>
            </a:endParaRPr>
          </a:p>
          <a:p>
            <a:pPr>
              <a:defRPr/>
            </a:pPr>
            <a:r>
              <a:rPr lang="en-US" sz="2300" b="1" i="0" u="none" strike="noStrike" cap="none" spc="0">
                <a:solidFill>
                  <a:schemeClr val="bg1"/>
                </a:solidFill>
                <a:latin typeface="Aptos Display"/>
                <a:ea typeface="Aptos Display"/>
                <a:cs typeface="Aptos Display"/>
              </a:rPr>
              <a:t>Jenny Evans &amp; Richard Baggaley</a:t>
            </a:r>
            <a:endParaRPr sz="2300" b="1" i="0" u="none" strike="noStrike" cap="none" spc="0">
              <a:solidFill>
                <a:schemeClr val="bg1"/>
              </a:solidFill>
              <a:latin typeface="Aptos Display"/>
              <a:ea typeface="Aptos Display"/>
              <a:cs typeface="Aptos Display"/>
            </a:endParaRPr>
          </a:p>
          <a:p>
            <a:pPr>
              <a:defRPr/>
            </a:pPr>
            <a:r>
              <a:rPr lang="en-US" sz="2400" b="0" i="0" u="none" strike="noStrike" cap="none" spc="0">
                <a:solidFill>
                  <a:schemeClr val="bg1"/>
                </a:solidFill>
                <a:latin typeface="Aptos Display"/>
                <a:ea typeface="Aptos Display"/>
                <a:cs typeface="Aptos Display"/>
              </a:rPr>
              <a:t>University of Westminster Press</a:t>
            </a:r>
            <a:endParaRPr sz="2400" b="0" i="0" u="none" strike="noStrike" cap="none" spc="0">
              <a:solidFill>
                <a:schemeClr val="bg1"/>
              </a:solidFill>
              <a:latin typeface="Aptos Display"/>
              <a:ea typeface="Aptos Display"/>
              <a:cs typeface="Aptos Display"/>
            </a:endParaRPr>
          </a:p>
          <a:p>
            <a:pPr>
              <a:defRPr/>
            </a:pPr>
            <a:endParaRPr sz="2400" b="0" i="0" u="none" strike="noStrike" cap="none" spc="0">
              <a:solidFill>
                <a:schemeClr val="bg1"/>
              </a:solidFill>
              <a:latin typeface="Aptos Display"/>
              <a:ea typeface="Aptos Display"/>
              <a:cs typeface="Aptos Display"/>
            </a:endParaRPr>
          </a:p>
          <a:p>
            <a:pPr>
              <a:defRPr/>
            </a:pPr>
            <a:r>
              <a:rPr lang="en-US" sz="2400" b="1" i="0" u="none" strike="noStrike" cap="none" spc="0">
                <a:solidFill>
                  <a:schemeClr val="bg1"/>
                </a:solidFill>
                <a:latin typeface="Aptos Display"/>
                <a:ea typeface="Aptos Display"/>
                <a:cs typeface="Aptos Display"/>
              </a:rPr>
              <a:t>Jessica Pokharel &amp; </a:t>
            </a:r>
            <a:r>
              <a:rPr sz="2400" b="1" i="0" u="none" strike="noStrike" cap="none" spc="0">
                <a:solidFill>
                  <a:schemeClr val="bg1"/>
                </a:solidFill>
                <a:latin typeface="Aptos Display"/>
                <a:ea typeface="Aptos Display"/>
                <a:cs typeface="Aptos Display"/>
              </a:rPr>
              <a:t>A</a:t>
            </a:r>
            <a:r>
              <a:rPr lang="en-US" sz="2400" b="1" i="0" u="none" strike="noStrike" cap="none" spc="0">
                <a:solidFill>
                  <a:schemeClr val="bg1"/>
                </a:solidFill>
                <a:latin typeface="Aptos Display"/>
                <a:ea typeface="Aptos Display"/>
                <a:cs typeface="Aptos Display"/>
              </a:rPr>
              <a:t>lex Humphreys</a:t>
            </a:r>
            <a:endParaRPr sz="2400" b="1" i="0" u="none" strike="noStrike" cap="none" spc="0">
              <a:solidFill>
                <a:schemeClr val="bg1"/>
              </a:solidFill>
              <a:latin typeface="Aptos Display"/>
              <a:ea typeface="Aptos Display"/>
              <a:cs typeface="Aptos Display"/>
            </a:endParaRPr>
          </a:p>
          <a:p>
            <a:pPr>
              <a:defRPr/>
            </a:pPr>
            <a:r>
              <a:rPr lang="en-US" sz="2400" b="0" i="0" u="none" strike="noStrike" cap="none" spc="0">
                <a:solidFill>
                  <a:schemeClr val="bg1"/>
                </a:solidFill>
                <a:latin typeface="Aptos Display"/>
                <a:ea typeface="Aptos Display"/>
                <a:cs typeface="Aptos Display"/>
              </a:rPr>
              <a:t>JSTOR Labs | JSTOR | ITHAKA</a:t>
            </a:r>
            <a:endParaRPr sz="2400" b="0" i="0" u="none" strike="noStrike" cap="none" spc="0">
              <a:solidFill>
                <a:schemeClr val="bg1"/>
              </a:solidFill>
              <a:latin typeface="Aptos Display"/>
              <a:ea typeface="Aptos Display"/>
              <a:cs typeface="Aptos Display"/>
            </a:endParaRPr>
          </a:p>
          <a:p>
            <a:pPr>
              <a:defRPr/>
            </a:pPr>
            <a:endParaRPr sz="2400" b="0" i="0" u="none" strike="noStrike" cap="none" spc="0">
              <a:solidFill>
                <a:schemeClr val="bg1"/>
              </a:solidFill>
              <a:latin typeface="Aptos Display"/>
              <a:ea typeface="Aptos Display"/>
              <a:cs typeface="Aptos Display"/>
            </a:endParaRPr>
          </a:p>
          <a:p>
            <a:pPr>
              <a:defRPr/>
            </a:pPr>
            <a:r>
              <a:rPr lang="en-US" sz="2400" b="1" i="0" u="none" strike="noStrike" cap="none" spc="0">
                <a:solidFill>
                  <a:schemeClr val="bg1"/>
                </a:solidFill>
                <a:latin typeface="Aptos Display"/>
                <a:ea typeface="Aptos Display"/>
                <a:cs typeface="Aptos Display"/>
              </a:rPr>
              <a:t>Simon Bowie &amp; Julien McHardy</a:t>
            </a:r>
            <a:endParaRPr sz="2400" b="1" i="0" u="none" strike="noStrike" cap="none" spc="0">
              <a:solidFill>
                <a:schemeClr val="bg1"/>
              </a:solidFill>
              <a:latin typeface="Aptos Display"/>
              <a:ea typeface="Aptos Display"/>
              <a:cs typeface="Aptos Display"/>
            </a:endParaRPr>
          </a:p>
          <a:p>
            <a:pPr>
              <a:defRPr/>
            </a:pPr>
            <a:r>
              <a:rPr lang="en-US" sz="2400" b="0" i="0" u="none" strike="noStrike" cap="none" spc="0">
                <a:solidFill>
                  <a:schemeClr val="bg1"/>
                </a:solidFill>
                <a:latin typeface="Aptos Display"/>
                <a:ea typeface="Aptos Display"/>
                <a:cs typeface="Aptos Display"/>
              </a:rPr>
              <a:t>OBF Experimental Publishing Group</a:t>
            </a:r>
            <a:endParaRPr sz="2400" b="0" i="0" u="none" strike="noStrike" cap="none" spc="0">
              <a:solidFill>
                <a:schemeClr val="bg1"/>
              </a:solidFill>
              <a:latin typeface="Aptos Display"/>
              <a:ea typeface="Aptos Display"/>
              <a:cs typeface="Aptos Displa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p:cNvPicPr>
          <p:nvPr/>
        </p:nvPicPr>
        <p:blipFill>
          <a:blip r:embed="rId2"/>
          <a:stretch/>
        </p:blipFill>
        <p:spPr bwMode="auto">
          <a:xfrm>
            <a:off x="0" y="-8533"/>
            <a:ext cx="12200109" cy="9150082"/>
          </a:xfrm>
          <a:prstGeom prst="rect">
            <a:avLst/>
          </a:prstGeom>
        </p:spPr>
      </p:pic>
      <p:pic>
        <p:nvPicPr>
          <p:cNvPr id="5" name="Picture 4"/>
          <p:cNvPicPr>
            <a:picLocks noChangeAspect="1"/>
          </p:cNvPicPr>
          <p:nvPr/>
        </p:nvPicPr>
        <p:blipFill>
          <a:blip r:embed="rId3"/>
          <a:stretch/>
        </p:blipFill>
        <p:spPr bwMode="auto">
          <a:xfrm>
            <a:off x="6517273" y="904713"/>
            <a:ext cx="5268951" cy="6858000"/>
          </a:xfrm>
          <a:prstGeom prst="rect">
            <a:avLst/>
          </a:prstGeom>
        </p:spPr>
      </p:pic>
      <p:sp>
        <p:nvSpPr>
          <p:cNvPr id="6" name="Rectangle 5"/>
          <p:cNvSpPr/>
          <p:nvPr/>
        </p:nvSpPr>
        <p:spPr bwMode="auto">
          <a:xfrm>
            <a:off x="317678" y="1700808"/>
            <a:ext cx="5893030" cy="387588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r>
              <a:rPr lang="en-US" sz="4000" b="1" i="0" u="none" strike="noStrike" cap="none" spc="0" dirty="0">
                <a:solidFill>
                  <a:schemeClr val="bg1"/>
                </a:solidFill>
                <a:latin typeface="Aptos"/>
                <a:ea typeface="Aptos"/>
                <a:cs typeface="Aptos"/>
              </a:rPr>
              <a:t>...the book travels deep into the ocean as the argument unfolds</a:t>
            </a:r>
          </a:p>
          <a:p>
            <a:pPr algn="l">
              <a:defRPr/>
            </a:pPr>
            <a:r>
              <a:rPr lang="en-US" sz="4000" b="1" i="0" u="none" strike="noStrike" cap="none" spc="0" dirty="0">
                <a:solidFill>
                  <a:schemeClr val="bg1"/>
                </a:solidFill>
                <a:latin typeface="Aptos"/>
                <a:ea typeface="Aptos"/>
                <a:cs typeface="Aptos"/>
              </a:rPr>
              <a:t>...</a:t>
            </a:r>
            <a:r>
              <a:rPr sz="4000" b="1" dirty="0">
                <a:solidFill>
                  <a:schemeClr val="bg1"/>
                </a:solidFill>
              </a:rPr>
              <a:t> </a:t>
            </a:r>
          </a:p>
          <a:p>
            <a:pPr algn="l">
              <a:defRPr/>
            </a:pPr>
            <a:r>
              <a:rPr sz="4000" b="1" dirty="0">
                <a:solidFill>
                  <a:schemeClr val="bg1"/>
                </a:solidFill>
              </a:rPr>
              <a:t>to the Challenger Deep, the</a:t>
            </a:r>
            <a:r>
              <a:rPr lang="en-US" sz="4000" b="1" i="0" u="none" strike="noStrike" cap="none" spc="0" dirty="0">
                <a:solidFill>
                  <a:schemeClr val="bg1"/>
                </a:solidFill>
                <a:latin typeface="Aptos"/>
                <a:ea typeface="Aptos"/>
                <a:cs typeface="Aptos"/>
              </a:rPr>
              <a:t> deepest known point of the seabed of Earth</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Arial"/>
        <a:cs typeface="Arial"/>
      </a:majorFont>
      <a:minorFont>
        <a:latin typeface="Aptos"/>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bwMode="auto"/>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1756</TotalTime>
  <Words>1045</Words>
  <Application>Microsoft Macintosh PowerPoint</Application>
  <DocSecurity>0</DocSecurity>
  <PresentationFormat>Widescreen</PresentationFormat>
  <Paragraphs>87</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-apple-system</vt:lpstr>
      <vt:lpstr>Aptos</vt:lpstr>
      <vt:lpstr>Aptos Display</vt:lpstr>
      <vt:lpstr>Arial</vt:lpstr>
      <vt:lpstr>Calibri</vt:lpstr>
      <vt:lpstr>Ubuntu</vt:lpstr>
      <vt:lpstr>Office Theme</vt:lpstr>
      <vt:lpstr>Experimenting  with Academic Knowledge Production </vt:lpstr>
      <vt:lpstr>PowerPoint Presentation</vt:lpstr>
      <vt:lpstr>PowerPoint Presentation</vt:lpstr>
      <vt:lpstr>PowerPoint Presentation</vt:lpstr>
      <vt:lpstr>different kinds of experiments</vt:lpstr>
      <vt:lpstr>situating experimental publishing</vt:lpstr>
      <vt:lpstr>experimental publishing observations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https://compendium.copim.ac.uk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https://github.com/COPIM/expub_compendium</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Janneke Adema</dc:creator>
  <cp:keywords/>
  <dc:description/>
  <cp:lastModifiedBy>Janneke Adema</cp:lastModifiedBy>
  <cp:revision>7</cp:revision>
  <dcterms:created xsi:type="dcterms:W3CDTF">2024-07-12T13:27:31Z</dcterms:created>
  <dcterms:modified xsi:type="dcterms:W3CDTF">2024-07-19T10:55:48Z</dcterms:modified>
  <cp:category/>
  <dc:identifier/>
  <cp:contentStatus/>
  <dc:language/>
  <cp:version/>
</cp:coreProperties>
</file>